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Playfair Display"/>
      <p:regular r:id="rId33"/>
      <p:bold r:id="rId34"/>
      <p:italic r:id="rId35"/>
      <p:boldItalic r:id="rId36"/>
    </p:embeddedFont>
    <p:embeddedFont>
      <p:font typeface="Raleway Thin"/>
      <p:regular r:id="rId37"/>
      <p:bold r:id="rId38"/>
      <p:italic r:id="rId39"/>
      <p:boldItalic r:id="rId40"/>
    </p:embeddedFont>
    <p:embeddedFont>
      <p:font typeface="Playfair Display Regula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A2AEAE-F556-4955-B8C1-8D090345A5A8}">
  <a:tblStyle styleId="{6BA2AEAE-F556-4955-B8C1-8D090345A5A8}"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Thin-boldItalic.fntdata"/><Relationship Id="rId20" Type="http://schemas.openxmlformats.org/officeDocument/2006/relationships/slide" Target="slides/slide15.xml"/><Relationship Id="rId42" Type="http://schemas.openxmlformats.org/officeDocument/2006/relationships/font" Target="fonts/PlayfairDisplayRegular-bold.fntdata"/><Relationship Id="rId41" Type="http://schemas.openxmlformats.org/officeDocument/2006/relationships/font" Target="fonts/PlayfairDisplayRegular-regular.fntdata"/><Relationship Id="rId22" Type="http://schemas.openxmlformats.org/officeDocument/2006/relationships/slide" Target="slides/slide17.xml"/><Relationship Id="rId44" Type="http://schemas.openxmlformats.org/officeDocument/2006/relationships/font" Target="fonts/PlayfairDisplayRegular-boldItalic.fntdata"/><Relationship Id="rId21" Type="http://schemas.openxmlformats.org/officeDocument/2006/relationships/slide" Target="slides/slide16.xml"/><Relationship Id="rId43" Type="http://schemas.openxmlformats.org/officeDocument/2006/relationships/font" Target="fonts/PlayfairDisplayRegular-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PlayfairDisplay-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PlayfairDisplay-italic.fntdata"/><Relationship Id="rId12" Type="http://schemas.openxmlformats.org/officeDocument/2006/relationships/slide" Target="slides/slide7.xml"/><Relationship Id="rId34" Type="http://schemas.openxmlformats.org/officeDocument/2006/relationships/font" Target="fonts/PlayfairDisplay-bold.fntdata"/><Relationship Id="rId15" Type="http://schemas.openxmlformats.org/officeDocument/2006/relationships/slide" Target="slides/slide10.xml"/><Relationship Id="rId37" Type="http://schemas.openxmlformats.org/officeDocument/2006/relationships/font" Target="fonts/RalewayThin-regular.fntdata"/><Relationship Id="rId14" Type="http://schemas.openxmlformats.org/officeDocument/2006/relationships/slide" Target="slides/slide9.xml"/><Relationship Id="rId36" Type="http://schemas.openxmlformats.org/officeDocument/2006/relationships/font" Target="fonts/PlayfairDisplay-boldItalic.fntdata"/><Relationship Id="rId17" Type="http://schemas.openxmlformats.org/officeDocument/2006/relationships/slide" Target="slides/slide12.xml"/><Relationship Id="rId39" Type="http://schemas.openxmlformats.org/officeDocument/2006/relationships/font" Target="fonts/RalewayThin-italic.fntdata"/><Relationship Id="rId16" Type="http://schemas.openxmlformats.org/officeDocument/2006/relationships/slide" Target="slides/slide11.xml"/><Relationship Id="rId38" Type="http://schemas.openxmlformats.org/officeDocument/2006/relationships/font" Target="fonts/RalewayThin-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2b860fb1d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2b860fb1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77ea5c9e0_0_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77ea5c9e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77ea5c9e0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77ea5c9e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77ea5c9e0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77ea5c9e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77ea5c9e0_0_1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77ea5c9e0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77ea5c9e0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d77ea5c9e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9689a5bf9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9689a5bf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d77ea5c9e0_0_2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d77ea5c9e0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77ea5c9e0_0_2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d77ea5c9e0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77ea5c9e0_0_2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d77ea5c9e0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d77ea5c9e0_0_2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d77ea5c9e0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d77ea5c9e0_0_2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d77ea5c9e0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d77ea5c9e0_0_2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d77ea5c9e0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77ea5c9e0_0_2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77ea5c9e0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77ea5c9e0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77ea5c9e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77ea5c9e0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77ea5c9e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9689a5bf9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9689a5bf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77ea5c9e0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d77ea5c9e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20779" l="0" r="0" t="0"/>
          <a:stretch/>
        </p:blipFill>
        <p:spPr>
          <a:xfrm>
            <a:off x="2143025" y="2788375"/>
            <a:ext cx="4857949" cy="2355125"/>
          </a:xfrm>
          <a:prstGeom prst="rect">
            <a:avLst/>
          </a:prstGeom>
          <a:noFill/>
          <a:ln>
            <a:noFill/>
          </a:ln>
        </p:spPr>
      </p:pic>
      <p:pic>
        <p:nvPicPr>
          <p:cNvPr id="11" name="Google Shape;11;p2"/>
          <p:cNvPicPr preferRelativeResize="0"/>
          <p:nvPr/>
        </p:nvPicPr>
        <p:blipFill rotWithShape="1">
          <a:blip r:embed="rId3">
            <a:alphaModFix/>
          </a:blip>
          <a:srcRect b="37011" l="0" r="0" t="0"/>
          <a:stretch/>
        </p:blipFill>
        <p:spPr>
          <a:xfrm rot="10800000">
            <a:off x="2513351" y="-11424"/>
            <a:ext cx="4117299" cy="1872574"/>
          </a:xfrm>
          <a:prstGeom prst="rect">
            <a:avLst/>
          </a:prstGeom>
          <a:noFill/>
          <a:ln>
            <a:noFill/>
          </a:ln>
        </p:spPr>
      </p:pic>
      <p:pic>
        <p:nvPicPr>
          <p:cNvPr id="12" name="Google Shape;12;p2"/>
          <p:cNvPicPr preferRelativeResize="0"/>
          <p:nvPr/>
        </p:nvPicPr>
        <p:blipFill>
          <a:blip r:embed="rId4">
            <a:alphaModFix/>
          </a:blip>
          <a:stretch>
            <a:fillRect/>
          </a:stretch>
        </p:blipFill>
        <p:spPr>
          <a:xfrm>
            <a:off x="0" y="3654969"/>
            <a:ext cx="1912270" cy="1488530"/>
          </a:xfrm>
          <a:prstGeom prst="rect">
            <a:avLst/>
          </a:prstGeom>
          <a:noFill/>
          <a:ln>
            <a:noFill/>
          </a:ln>
        </p:spPr>
      </p:pic>
      <p:pic>
        <p:nvPicPr>
          <p:cNvPr id="13" name="Google Shape;13;p2"/>
          <p:cNvPicPr preferRelativeResize="0"/>
          <p:nvPr/>
        </p:nvPicPr>
        <p:blipFill>
          <a:blip r:embed="rId5">
            <a:alphaModFix/>
          </a:blip>
          <a:stretch>
            <a:fillRect/>
          </a:stretch>
        </p:blipFill>
        <p:spPr>
          <a:xfrm rot="5400000">
            <a:off x="7463691" y="3463200"/>
            <a:ext cx="1393364" cy="1967253"/>
          </a:xfrm>
          <a:prstGeom prst="rect">
            <a:avLst/>
          </a:prstGeom>
          <a:noFill/>
          <a:ln>
            <a:noFill/>
          </a:ln>
        </p:spPr>
      </p:pic>
      <p:sp>
        <p:nvSpPr>
          <p:cNvPr id="14" name="Google Shape;14;p2"/>
          <p:cNvSpPr txBox="1"/>
          <p:nvPr>
            <p:ph type="ctrTitle"/>
          </p:nvPr>
        </p:nvSpPr>
        <p:spPr>
          <a:xfrm>
            <a:off x="1039100" y="1991825"/>
            <a:ext cx="7065900" cy="11598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pic>
        <p:nvPicPr>
          <p:cNvPr id="15" name="Google Shape;15;p2"/>
          <p:cNvPicPr preferRelativeResize="0"/>
          <p:nvPr/>
        </p:nvPicPr>
        <p:blipFill>
          <a:blip r:embed="rId4">
            <a:alphaModFix/>
          </a:blip>
          <a:stretch>
            <a:fillRect/>
          </a:stretch>
        </p:blipFill>
        <p:spPr>
          <a:xfrm flipH="1" rot="-5400000">
            <a:off x="7443611" y="203467"/>
            <a:ext cx="1912270" cy="1488530"/>
          </a:xfrm>
          <a:prstGeom prst="rect">
            <a:avLst/>
          </a:prstGeom>
          <a:noFill/>
          <a:ln>
            <a:noFill/>
          </a:ln>
        </p:spPr>
      </p:pic>
      <p:pic>
        <p:nvPicPr>
          <p:cNvPr id="16" name="Google Shape;16;p2"/>
          <p:cNvPicPr preferRelativeResize="0"/>
          <p:nvPr/>
        </p:nvPicPr>
        <p:blipFill>
          <a:blip r:embed="rId5">
            <a:alphaModFix/>
          </a:blip>
          <a:stretch>
            <a:fillRect/>
          </a:stretch>
        </p:blipFill>
        <p:spPr>
          <a:xfrm flipH="1">
            <a:off x="0" y="0"/>
            <a:ext cx="1393364" cy="1967253"/>
          </a:xfrm>
          <a:prstGeom prst="rect">
            <a:avLst/>
          </a:prstGeom>
          <a:noFill/>
          <a:ln>
            <a:noFill/>
          </a:ln>
        </p:spPr>
      </p:pic>
      <p:sp>
        <p:nvSpPr>
          <p:cNvPr id="17" name="Google Shape;17;p2"/>
          <p:cNvSpPr/>
          <p:nvPr/>
        </p:nvSpPr>
        <p:spPr>
          <a:xfrm>
            <a:off x="440700" y="440700"/>
            <a:ext cx="8271000" cy="4262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chids" type="blank">
  <p:cSld name="BLANK">
    <p:bg>
      <p:bgPr>
        <a:solidFill>
          <a:schemeClr val="accent2"/>
        </a:solidFill>
      </p:bgPr>
    </p:bg>
    <p:spTree>
      <p:nvGrpSpPr>
        <p:cNvPr id="72" name="Shape 72"/>
        <p:cNvGrpSpPr/>
        <p:nvPr/>
      </p:nvGrpSpPr>
      <p:grpSpPr>
        <a:xfrm>
          <a:off x="0" y="0"/>
          <a:ext cx="0" cy="0"/>
          <a:chOff x="0" y="0"/>
          <a:chExt cx="0" cy="0"/>
        </a:xfrm>
      </p:grpSpPr>
      <p:sp>
        <p:nvSpPr>
          <p:cNvPr id="73" name="Google Shape;73;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1"/>
          <p:cNvPicPr preferRelativeResize="0"/>
          <p:nvPr/>
        </p:nvPicPr>
        <p:blipFill>
          <a:blip r:embed="rId2">
            <a:alphaModFix amt="25000"/>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Roses">
  <p:cSld name="BLANK_2">
    <p:bg>
      <p:bgPr>
        <a:solidFill>
          <a:schemeClr val="accent5"/>
        </a:solidFill>
      </p:bgPr>
    </p:bg>
    <p:spTree>
      <p:nvGrpSpPr>
        <p:cNvPr id="75" name="Shape 75"/>
        <p:cNvGrpSpPr/>
        <p:nvPr/>
      </p:nvGrpSpPr>
      <p:grpSpPr>
        <a:xfrm>
          <a:off x="0" y="0"/>
          <a:ext cx="0" cy="0"/>
          <a:chOff x="0" y="0"/>
          <a:chExt cx="0" cy="0"/>
        </a:xfrm>
      </p:grpSpPr>
      <p:sp>
        <p:nvSpPr>
          <p:cNvPr id="76" name="Google Shape;76;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7" name="Google Shape;77;p12"/>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ropical">
  <p:cSld name="BLANK_2_1">
    <p:bg>
      <p:bgPr>
        <a:solidFill>
          <a:schemeClr val="accent4"/>
        </a:solidFill>
      </p:bgPr>
    </p:bg>
    <p:spTree>
      <p:nvGrpSpPr>
        <p:cNvPr id="78" name="Shape 78"/>
        <p:cNvGrpSpPr/>
        <p:nvPr/>
      </p:nvGrpSpPr>
      <p:grpSpPr>
        <a:xfrm>
          <a:off x="0" y="0"/>
          <a:ext cx="0" cy="0"/>
          <a:chOff x="0" y="0"/>
          <a:chExt cx="0" cy="0"/>
        </a:xfrm>
      </p:grpSpPr>
      <p:sp>
        <p:nvSpPr>
          <p:cNvPr id="79" name="Google Shape;79;p1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0" name="Google Shape;80;p13"/>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chemeClr val="dk1"/>
        </a:solidFill>
      </p:bgPr>
    </p:bg>
    <p:spTree>
      <p:nvGrpSpPr>
        <p:cNvPr id="81" name="Shape 81"/>
        <p:cNvGrpSpPr/>
        <p:nvPr/>
      </p:nvGrpSpPr>
      <p:grpSpPr>
        <a:xfrm>
          <a:off x="0" y="0"/>
          <a:ext cx="0" cy="0"/>
          <a:chOff x="0" y="0"/>
          <a:chExt cx="0" cy="0"/>
        </a:xfrm>
      </p:grpSpPr>
      <p:sp>
        <p:nvSpPr>
          <p:cNvPr id="82" name="Google Shape;82;p1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83" name="Google Shape;83;p14"/>
          <p:cNvPicPr preferRelativeResize="0"/>
          <p:nvPr/>
        </p:nvPicPr>
        <p:blipFill>
          <a:blip r:embed="rId2">
            <a:alphaModFix/>
          </a:blip>
          <a:stretch>
            <a:fillRect/>
          </a:stretch>
        </p:blipFill>
        <p:spPr>
          <a:xfrm>
            <a:off x="0" y="3292736"/>
            <a:ext cx="2377614" cy="1850764"/>
          </a:xfrm>
          <a:prstGeom prst="rect">
            <a:avLst/>
          </a:prstGeom>
          <a:noFill/>
          <a:ln>
            <a:noFill/>
          </a:ln>
        </p:spPr>
      </p:pic>
      <p:pic>
        <p:nvPicPr>
          <p:cNvPr id="84" name="Google Shape;84;p14"/>
          <p:cNvPicPr preferRelativeResize="0"/>
          <p:nvPr/>
        </p:nvPicPr>
        <p:blipFill>
          <a:blip r:embed="rId3">
            <a:alphaModFix/>
          </a:blip>
          <a:stretch>
            <a:fillRect/>
          </a:stretch>
        </p:blipFill>
        <p:spPr>
          <a:xfrm>
            <a:off x="7411566" y="0"/>
            <a:ext cx="1732434" cy="24459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2"/>
        </a:solidFill>
      </p:bgPr>
    </p:bg>
    <p:spTree>
      <p:nvGrpSpPr>
        <p:cNvPr id="18" name="Shape 18"/>
        <p:cNvGrpSpPr/>
        <p:nvPr/>
      </p:nvGrpSpPr>
      <p:grpSpPr>
        <a:xfrm>
          <a:off x="0" y="0"/>
          <a:ext cx="0" cy="0"/>
          <a:chOff x="0" y="0"/>
          <a:chExt cx="0" cy="0"/>
        </a:xfrm>
      </p:grpSpPr>
      <p:pic>
        <p:nvPicPr>
          <p:cNvPr id="19" name="Google Shape;19;p3"/>
          <p:cNvPicPr preferRelativeResize="0"/>
          <p:nvPr/>
        </p:nvPicPr>
        <p:blipFill>
          <a:blip r:embed="rId2">
            <a:alphaModFix amt="25000"/>
          </a:blip>
          <a:stretch>
            <a:fillRect/>
          </a:stretch>
        </p:blipFill>
        <p:spPr>
          <a:xfrm>
            <a:off x="0" y="0"/>
            <a:ext cx="9144000" cy="5143500"/>
          </a:xfrm>
          <a:prstGeom prst="rect">
            <a:avLst/>
          </a:prstGeom>
          <a:noFill/>
          <a:ln>
            <a:noFill/>
          </a:ln>
        </p:spPr>
      </p:pic>
      <p:sp>
        <p:nvSpPr>
          <p:cNvPr id="20" name="Google Shape;20;p3"/>
          <p:cNvSpPr/>
          <p:nvPr/>
        </p:nvSpPr>
        <p:spPr>
          <a:xfrm>
            <a:off x="440700" y="440700"/>
            <a:ext cx="8271000" cy="4262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ctrTitle"/>
          </p:nvPr>
        </p:nvSpPr>
        <p:spPr>
          <a:xfrm>
            <a:off x="1039100" y="1659550"/>
            <a:ext cx="70659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2" name="Google Shape;22;p3"/>
          <p:cNvSpPr txBox="1"/>
          <p:nvPr>
            <p:ph idx="1" type="subTitle"/>
          </p:nvPr>
        </p:nvSpPr>
        <p:spPr>
          <a:xfrm>
            <a:off x="1039100" y="2916252"/>
            <a:ext cx="7065900" cy="250800"/>
          </a:xfrm>
          <a:prstGeom prst="rect">
            <a:avLst/>
          </a:prstGeom>
        </p:spPr>
        <p:txBody>
          <a:bodyPr anchorCtr="0" anchor="t" bIns="0" lIns="0" spcFirstLastPara="1" rIns="0" wrap="square" tIns="0">
            <a:noAutofit/>
          </a:bodyPr>
          <a:lstStyle>
            <a:lvl1pPr lvl="0" rtl="0" algn="ctr">
              <a:spcBef>
                <a:spcPts val="0"/>
              </a:spcBef>
              <a:spcAft>
                <a:spcPts val="0"/>
              </a:spcAft>
              <a:buClr>
                <a:schemeClr val="dk1"/>
              </a:buClr>
              <a:buSzPts val="1600"/>
              <a:buFont typeface="Raleway"/>
              <a:buNone/>
              <a:defRPr sz="1600">
                <a:latin typeface="Raleway"/>
                <a:ea typeface="Raleway"/>
                <a:cs typeface="Raleway"/>
                <a:sym typeface="Raleway"/>
              </a:defRPr>
            </a:lvl1pPr>
            <a:lvl2pPr lvl="1" rtl="0" algn="ctr">
              <a:spcBef>
                <a:spcPts val="0"/>
              </a:spcBef>
              <a:spcAft>
                <a:spcPts val="0"/>
              </a:spcAft>
              <a:buClr>
                <a:schemeClr val="dk1"/>
              </a:buClr>
              <a:buSzPts val="1600"/>
              <a:buFont typeface="Raleway"/>
              <a:buNone/>
              <a:defRPr sz="1600">
                <a:latin typeface="Raleway"/>
                <a:ea typeface="Raleway"/>
                <a:cs typeface="Raleway"/>
                <a:sym typeface="Raleway"/>
              </a:defRPr>
            </a:lvl2pPr>
            <a:lvl3pPr lvl="2" rtl="0" algn="ctr">
              <a:spcBef>
                <a:spcPts val="0"/>
              </a:spcBef>
              <a:spcAft>
                <a:spcPts val="0"/>
              </a:spcAft>
              <a:buClr>
                <a:schemeClr val="dk1"/>
              </a:buClr>
              <a:buSzPts val="1600"/>
              <a:buFont typeface="Raleway"/>
              <a:buNone/>
              <a:defRPr sz="1600">
                <a:latin typeface="Raleway"/>
                <a:ea typeface="Raleway"/>
                <a:cs typeface="Raleway"/>
                <a:sym typeface="Raleway"/>
              </a:defRPr>
            </a:lvl3pPr>
            <a:lvl4pPr lvl="3" rtl="0" algn="ctr">
              <a:spcBef>
                <a:spcPts val="0"/>
              </a:spcBef>
              <a:spcAft>
                <a:spcPts val="0"/>
              </a:spcAft>
              <a:buSzPts val="1600"/>
              <a:buFont typeface="Raleway"/>
              <a:buNone/>
              <a:defRPr sz="1600">
                <a:latin typeface="Raleway"/>
                <a:ea typeface="Raleway"/>
                <a:cs typeface="Raleway"/>
                <a:sym typeface="Raleway"/>
              </a:defRPr>
            </a:lvl4pPr>
            <a:lvl5pPr lvl="4" rtl="0" algn="ctr">
              <a:spcBef>
                <a:spcPts val="0"/>
              </a:spcBef>
              <a:spcAft>
                <a:spcPts val="0"/>
              </a:spcAft>
              <a:buSzPts val="1600"/>
              <a:buFont typeface="Raleway"/>
              <a:buNone/>
              <a:defRPr sz="1600">
                <a:latin typeface="Raleway"/>
                <a:ea typeface="Raleway"/>
                <a:cs typeface="Raleway"/>
                <a:sym typeface="Raleway"/>
              </a:defRPr>
            </a:lvl5pPr>
            <a:lvl6pPr lvl="5" rtl="0" algn="ctr">
              <a:spcBef>
                <a:spcPts val="0"/>
              </a:spcBef>
              <a:spcAft>
                <a:spcPts val="0"/>
              </a:spcAft>
              <a:buSzPts val="1600"/>
              <a:buFont typeface="Raleway"/>
              <a:buNone/>
              <a:defRPr sz="1600">
                <a:latin typeface="Raleway"/>
                <a:ea typeface="Raleway"/>
                <a:cs typeface="Raleway"/>
                <a:sym typeface="Raleway"/>
              </a:defRPr>
            </a:lvl6pPr>
            <a:lvl7pPr lvl="6" rtl="0" algn="ctr">
              <a:spcBef>
                <a:spcPts val="0"/>
              </a:spcBef>
              <a:spcAft>
                <a:spcPts val="0"/>
              </a:spcAft>
              <a:buSzPts val="1600"/>
              <a:buFont typeface="Raleway"/>
              <a:buNone/>
              <a:defRPr sz="1600">
                <a:latin typeface="Raleway"/>
                <a:ea typeface="Raleway"/>
                <a:cs typeface="Raleway"/>
                <a:sym typeface="Raleway"/>
              </a:defRPr>
            </a:lvl7pPr>
            <a:lvl8pPr lvl="7" rtl="0" algn="ctr">
              <a:spcBef>
                <a:spcPts val="0"/>
              </a:spcBef>
              <a:spcAft>
                <a:spcPts val="0"/>
              </a:spcAft>
              <a:buSzPts val="1600"/>
              <a:buFont typeface="Raleway"/>
              <a:buNone/>
              <a:defRPr sz="1600">
                <a:latin typeface="Raleway"/>
                <a:ea typeface="Raleway"/>
                <a:cs typeface="Raleway"/>
                <a:sym typeface="Raleway"/>
              </a:defRPr>
            </a:lvl8pPr>
            <a:lvl9pPr lvl="8" rtl="0" algn="ctr">
              <a:spcBef>
                <a:spcPts val="0"/>
              </a:spcBef>
              <a:spcAft>
                <a:spcPts val="0"/>
              </a:spcAft>
              <a:buSzPts val="1600"/>
              <a:buFont typeface="Raleway"/>
              <a:buNone/>
              <a:defRPr sz="1600">
                <a:latin typeface="Raleway"/>
                <a:ea typeface="Raleway"/>
                <a:cs typeface="Raleway"/>
                <a:sym typeface="Raleway"/>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23" name="Shape 23"/>
        <p:cNvGrpSpPr/>
        <p:nvPr/>
      </p:nvGrpSpPr>
      <p:grpSpPr>
        <a:xfrm>
          <a:off x="0" y="0"/>
          <a:ext cx="0" cy="0"/>
          <a:chOff x="0" y="0"/>
          <a:chExt cx="0" cy="0"/>
        </a:xfrm>
      </p:grpSpPr>
      <p:pic>
        <p:nvPicPr>
          <p:cNvPr id="24" name="Google Shape;24;p4"/>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
        <p:nvSpPr>
          <p:cNvPr id="25" name="Google Shape;25;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p:nvPr/>
        </p:nvSpPr>
        <p:spPr>
          <a:xfrm>
            <a:off x="440700" y="440700"/>
            <a:ext cx="8271000" cy="4262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039100" y="2161800"/>
            <a:ext cx="7065900" cy="819900"/>
          </a:xfrm>
          <a:prstGeom prst="rect">
            <a:avLst/>
          </a:prstGeom>
        </p:spPr>
        <p:txBody>
          <a:bodyPr anchorCtr="0" anchor="ctr" bIns="0" lIns="0" spcFirstLastPara="1" rIns="0" wrap="square" tIns="0">
            <a:noAutofit/>
          </a:bodyPr>
          <a:lstStyle>
            <a:lvl1pPr indent="-431800" lvl="0" marL="457200" rtl="0" algn="ctr">
              <a:spcBef>
                <a:spcPts val="60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1pPr>
            <a:lvl2pPr indent="-431800" lvl="1" marL="9144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2pPr>
            <a:lvl3pPr indent="-431800" lvl="2" marL="13716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3pPr>
            <a:lvl4pPr indent="-431800" lvl="3" marL="18288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4pPr>
            <a:lvl5pPr indent="-431800" lvl="4" marL="22860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5pPr>
            <a:lvl6pPr indent="-431800" lvl="5" marL="27432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6pPr>
            <a:lvl7pPr indent="-431800" lvl="6" marL="32004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7pPr>
            <a:lvl8pPr indent="-431800" lvl="7" marL="36576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8pPr>
            <a:lvl9pPr indent="-431800" lvl="8" marL="4114800" rtl="0" algn="ctr">
              <a:spcBef>
                <a:spcPts val="0"/>
              </a:spcBef>
              <a:spcAft>
                <a:spcPts val="0"/>
              </a:spcAft>
              <a:buClr>
                <a:schemeClr val="lt1"/>
              </a:buClr>
              <a:buSzPts val="3200"/>
              <a:buFont typeface="Playfair Display Regular"/>
              <a:buChar char="■"/>
              <a:defRPr i="1" sz="3200">
                <a:solidFill>
                  <a:schemeClr val="lt1"/>
                </a:solidFill>
                <a:latin typeface="Playfair Display Regular"/>
                <a:ea typeface="Playfair Display Regular"/>
                <a:cs typeface="Playfair Display Regular"/>
                <a:sym typeface="Playfair Display Regul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8" name="Shape 28"/>
        <p:cNvGrpSpPr/>
        <p:nvPr/>
      </p:nvGrpSpPr>
      <p:grpSpPr>
        <a:xfrm>
          <a:off x="0" y="0"/>
          <a:ext cx="0" cy="0"/>
          <a:chOff x="0" y="0"/>
          <a:chExt cx="0" cy="0"/>
        </a:xfrm>
      </p:grpSpPr>
      <p:sp>
        <p:nvSpPr>
          <p:cNvPr id="29" name="Google Shape;29;p5"/>
          <p:cNvSpPr/>
          <p:nvPr/>
        </p:nvSpPr>
        <p:spPr>
          <a:xfrm rot="5400000">
            <a:off x="883569" y="10368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 name="Google Shape;30;p5"/>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31" name="Google Shape;31;p5"/>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32" name="Google Shape;32;p5"/>
          <p:cNvSpPr txBox="1"/>
          <p:nvPr>
            <p:ph type="title"/>
          </p:nvPr>
        </p:nvSpPr>
        <p:spPr>
          <a:xfrm>
            <a:off x="1039100" y="780625"/>
            <a:ext cx="7065900" cy="6486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3" name="Google Shape;33;p5"/>
          <p:cNvSpPr txBox="1"/>
          <p:nvPr>
            <p:ph idx="1" type="body"/>
          </p:nvPr>
        </p:nvSpPr>
        <p:spPr>
          <a:xfrm>
            <a:off x="1039100" y="1732675"/>
            <a:ext cx="7065900" cy="2418600"/>
          </a:xfrm>
          <a:prstGeom prst="rect">
            <a:avLst/>
          </a:prstGeom>
        </p:spPr>
        <p:txBody>
          <a:bodyPr anchorCtr="0" anchor="t" bIns="0" lIns="0" spcFirstLastPara="1" rIns="0" wrap="square" tIns="0">
            <a:noAutofit/>
          </a:bodyPr>
          <a:lstStyle>
            <a:lvl1pPr indent="-368300" lvl="0" marL="457200" rtl="0">
              <a:spcBef>
                <a:spcPts val="60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4" name="Google Shape;34;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5" name="Shape 35"/>
        <p:cNvGrpSpPr/>
        <p:nvPr/>
      </p:nvGrpSpPr>
      <p:grpSpPr>
        <a:xfrm>
          <a:off x="0" y="0"/>
          <a:ext cx="0" cy="0"/>
          <a:chOff x="0" y="0"/>
          <a:chExt cx="0" cy="0"/>
        </a:xfrm>
      </p:grpSpPr>
      <p:pic>
        <p:nvPicPr>
          <p:cNvPr id="36" name="Google Shape;36;p6"/>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37" name="Google Shape;37;p6"/>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38" name="Google Shape;38;p6"/>
          <p:cNvSpPr/>
          <p:nvPr/>
        </p:nvSpPr>
        <p:spPr>
          <a:xfrm>
            <a:off x="440700" y="440700"/>
            <a:ext cx="8271000" cy="4262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rot="5400000">
            <a:off x="883569" y="14940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ph type="title"/>
          </p:nvPr>
        </p:nvSpPr>
        <p:spPr>
          <a:xfrm>
            <a:off x="1039100" y="1237825"/>
            <a:ext cx="3532800" cy="648600"/>
          </a:xfrm>
          <a:prstGeom prst="rect">
            <a:avLst/>
          </a:prstGeom>
        </p:spPr>
        <p:txBody>
          <a:bodyPr anchorCtr="0" anchor="b" bIns="0" lIns="0" spcFirstLastPara="1" rIns="0" wrap="square" tIns="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41" name="Google Shape;41;p6"/>
          <p:cNvSpPr txBox="1"/>
          <p:nvPr>
            <p:ph idx="1" type="body"/>
          </p:nvPr>
        </p:nvSpPr>
        <p:spPr>
          <a:xfrm>
            <a:off x="1039100" y="2189875"/>
            <a:ext cx="3532800" cy="1945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2" name="Google Shape;42;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3" name="Shape 43"/>
        <p:cNvGrpSpPr/>
        <p:nvPr/>
      </p:nvGrpSpPr>
      <p:grpSpPr>
        <a:xfrm>
          <a:off x="0" y="0"/>
          <a:ext cx="0" cy="0"/>
          <a:chOff x="0" y="0"/>
          <a:chExt cx="0" cy="0"/>
        </a:xfrm>
      </p:grpSpPr>
      <p:sp>
        <p:nvSpPr>
          <p:cNvPr id="44" name="Google Shape;44;p7"/>
          <p:cNvSpPr/>
          <p:nvPr/>
        </p:nvSpPr>
        <p:spPr>
          <a:xfrm rot="5400000">
            <a:off x="883569" y="10368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 name="Google Shape;45;p7"/>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46" name="Google Shape;46;p7"/>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47" name="Google Shape;47;p7"/>
          <p:cNvSpPr txBox="1"/>
          <p:nvPr>
            <p:ph type="title"/>
          </p:nvPr>
        </p:nvSpPr>
        <p:spPr>
          <a:xfrm>
            <a:off x="1039100" y="780625"/>
            <a:ext cx="7065900" cy="6486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 name="Google Shape;48;p7"/>
          <p:cNvSpPr txBox="1"/>
          <p:nvPr>
            <p:ph idx="1" type="body"/>
          </p:nvPr>
        </p:nvSpPr>
        <p:spPr>
          <a:xfrm>
            <a:off x="1039100" y="1732675"/>
            <a:ext cx="3328800" cy="26607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9" name="Google Shape;49;p7"/>
          <p:cNvSpPr txBox="1"/>
          <p:nvPr>
            <p:ph idx="2" type="body"/>
          </p:nvPr>
        </p:nvSpPr>
        <p:spPr>
          <a:xfrm>
            <a:off x="4776162" y="1732675"/>
            <a:ext cx="3328800" cy="26607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0" name="Google Shape;50;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1" name="Shape 51"/>
        <p:cNvGrpSpPr/>
        <p:nvPr/>
      </p:nvGrpSpPr>
      <p:grpSpPr>
        <a:xfrm>
          <a:off x="0" y="0"/>
          <a:ext cx="0" cy="0"/>
          <a:chOff x="0" y="0"/>
          <a:chExt cx="0" cy="0"/>
        </a:xfrm>
      </p:grpSpPr>
      <p:sp>
        <p:nvSpPr>
          <p:cNvPr id="52" name="Google Shape;52;p8"/>
          <p:cNvSpPr/>
          <p:nvPr/>
        </p:nvSpPr>
        <p:spPr>
          <a:xfrm rot="5400000">
            <a:off x="883569" y="10368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 name="Google Shape;53;p8"/>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54" name="Google Shape;54;p8"/>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55" name="Google Shape;55;p8"/>
          <p:cNvSpPr txBox="1"/>
          <p:nvPr>
            <p:ph type="title"/>
          </p:nvPr>
        </p:nvSpPr>
        <p:spPr>
          <a:xfrm>
            <a:off x="1039100" y="780625"/>
            <a:ext cx="7065900" cy="6486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6" name="Google Shape;56;p8"/>
          <p:cNvSpPr txBox="1"/>
          <p:nvPr>
            <p:ph idx="1" type="body"/>
          </p:nvPr>
        </p:nvSpPr>
        <p:spPr>
          <a:xfrm>
            <a:off x="1039100" y="1732675"/>
            <a:ext cx="2190000" cy="2660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7" name="Google Shape;57;p8"/>
          <p:cNvSpPr txBox="1"/>
          <p:nvPr>
            <p:ph idx="2" type="body"/>
          </p:nvPr>
        </p:nvSpPr>
        <p:spPr>
          <a:xfrm>
            <a:off x="3445014" y="1732675"/>
            <a:ext cx="2190000" cy="2660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8" name="Google Shape;58;p8"/>
          <p:cNvSpPr txBox="1"/>
          <p:nvPr>
            <p:ph idx="3" type="body"/>
          </p:nvPr>
        </p:nvSpPr>
        <p:spPr>
          <a:xfrm>
            <a:off x="5850929" y="1732675"/>
            <a:ext cx="2190000" cy="2660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9" name="Google Shape;59;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pic>
        <p:nvPicPr>
          <p:cNvPr id="61" name="Google Shape;61;p9"/>
          <p:cNvPicPr preferRelativeResize="0"/>
          <p:nvPr/>
        </p:nvPicPr>
        <p:blipFill>
          <a:blip r:embed="rId2">
            <a:alphaModFix/>
          </a:blip>
          <a:stretch>
            <a:fillRect/>
          </a:stretch>
        </p:blipFill>
        <p:spPr>
          <a:xfrm>
            <a:off x="0" y="3292736"/>
            <a:ext cx="2377614" cy="1850764"/>
          </a:xfrm>
          <a:prstGeom prst="rect">
            <a:avLst/>
          </a:prstGeom>
          <a:noFill/>
          <a:ln>
            <a:noFill/>
          </a:ln>
        </p:spPr>
      </p:pic>
      <p:pic>
        <p:nvPicPr>
          <p:cNvPr id="62" name="Google Shape;62;p9"/>
          <p:cNvPicPr preferRelativeResize="0"/>
          <p:nvPr/>
        </p:nvPicPr>
        <p:blipFill>
          <a:blip r:embed="rId3">
            <a:alphaModFix/>
          </a:blip>
          <a:stretch>
            <a:fillRect/>
          </a:stretch>
        </p:blipFill>
        <p:spPr>
          <a:xfrm>
            <a:off x="7411566" y="0"/>
            <a:ext cx="1732434" cy="2445982"/>
          </a:xfrm>
          <a:prstGeom prst="rect">
            <a:avLst/>
          </a:prstGeom>
          <a:noFill/>
          <a:ln>
            <a:noFill/>
          </a:ln>
        </p:spPr>
      </p:pic>
      <p:sp>
        <p:nvSpPr>
          <p:cNvPr id="63" name="Google Shape;63;p9"/>
          <p:cNvSpPr/>
          <p:nvPr/>
        </p:nvSpPr>
        <p:spPr>
          <a:xfrm rot="5400000">
            <a:off x="883569" y="5796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txBox="1"/>
          <p:nvPr>
            <p:ph type="title"/>
          </p:nvPr>
        </p:nvSpPr>
        <p:spPr>
          <a:xfrm>
            <a:off x="1039100" y="323425"/>
            <a:ext cx="7065900" cy="648600"/>
          </a:xfrm>
          <a:prstGeom prst="rect">
            <a:avLst/>
          </a:prstGeom>
        </p:spPr>
        <p:txBody>
          <a:bodyPr anchorCtr="0" anchor="b" bIns="0" lIns="0" spcFirstLastPara="1" rIns="0" wrap="square" tIns="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5" name="Google Shape;65;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3292736"/>
            <a:ext cx="2377614" cy="1850764"/>
          </a:xfrm>
          <a:prstGeom prst="rect">
            <a:avLst/>
          </a:prstGeom>
          <a:noFill/>
          <a:ln>
            <a:noFill/>
          </a:ln>
        </p:spPr>
      </p:pic>
      <p:pic>
        <p:nvPicPr>
          <p:cNvPr id="68" name="Google Shape;68;p10"/>
          <p:cNvPicPr preferRelativeResize="0"/>
          <p:nvPr/>
        </p:nvPicPr>
        <p:blipFill>
          <a:blip r:embed="rId3">
            <a:alphaModFix/>
          </a:blip>
          <a:stretch>
            <a:fillRect/>
          </a:stretch>
        </p:blipFill>
        <p:spPr>
          <a:xfrm>
            <a:off x="7411566" y="0"/>
            <a:ext cx="1732434" cy="2445982"/>
          </a:xfrm>
          <a:prstGeom prst="rect">
            <a:avLst/>
          </a:prstGeom>
          <a:noFill/>
          <a:ln>
            <a:noFill/>
          </a:ln>
        </p:spPr>
      </p:pic>
      <p:sp>
        <p:nvSpPr>
          <p:cNvPr id="69" name="Google Shape;69;p10"/>
          <p:cNvSpPr/>
          <p:nvPr/>
        </p:nvSpPr>
        <p:spPr>
          <a:xfrm>
            <a:off x="440700" y="440700"/>
            <a:ext cx="8271000" cy="4262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0"/>
          <p:cNvSpPr txBox="1"/>
          <p:nvPr>
            <p:ph idx="1" type="body"/>
          </p:nvPr>
        </p:nvSpPr>
        <p:spPr>
          <a:xfrm>
            <a:off x="1039100" y="4101500"/>
            <a:ext cx="7065900" cy="2964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Clr>
                <a:schemeClr val="dk2"/>
              </a:buClr>
              <a:buSzPts val="1400"/>
              <a:buNone/>
              <a:defRPr sz="1400">
                <a:solidFill>
                  <a:schemeClr val="dk2"/>
                </a:solidFill>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39100" y="780625"/>
            <a:ext cx="7065900" cy="6486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1pPr>
            <a:lvl2pPr lvl="1"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2pPr>
            <a:lvl3pPr lvl="2"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3pPr>
            <a:lvl4pPr lvl="3"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4pPr>
            <a:lvl5pPr lvl="4"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5pPr>
            <a:lvl6pPr lvl="5"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6pPr>
            <a:lvl7pPr lvl="6"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7pPr>
            <a:lvl8pPr lvl="7"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8pPr>
            <a:lvl9pPr lvl="8" rtl="0">
              <a:lnSpc>
                <a:spcPct val="90000"/>
              </a:lnSpc>
              <a:spcBef>
                <a:spcPts val="0"/>
              </a:spcBef>
              <a:spcAft>
                <a:spcPts val="0"/>
              </a:spcAft>
              <a:buClr>
                <a:schemeClr val="dk2"/>
              </a:buClr>
              <a:buSzPts val="3600"/>
              <a:buFont typeface="Playfair Display"/>
              <a:buNone/>
              <a:defRPr b="1" i="1" sz="3600">
                <a:solidFill>
                  <a:schemeClr val="dk2"/>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1039100" y="1732675"/>
            <a:ext cx="7065900" cy="2418600"/>
          </a:xfrm>
          <a:prstGeom prst="rect">
            <a:avLst/>
          </a:prstGeom>
          <a:noFill/>
          <a:ln>
            <a:noFill/>
          </a:ln>
        </p:spPr>
        <p:txBody>
          <a:bodyPr anchorCtr="0" anchor="t" bIns="0" lIns="0" spcFirstLastPara="1" rIns="0" wrap="square" tIns="0">
            <a:noAutofit/>
          </a:bodyPr>
          <a:lstStyle>
            <a:lvl1pPr indent="-368300" lvl="0" marL="457200" rtl="0">
              <a:lnSpc>
                <a:spcPct val="115000"/>
              </a:lnSpc>
              <a:spcBef>
                <a:spcPts val="60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1pPr>
            <a:lvl2pPr indent="-368300" lvl="1" marL="914400" rtl="0">
              <a:lnSpc>
                <a:spcPct val="115000"/>
              </a:lnSpc>
              <a:spcBef>
                <a:spcPts val="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2pPr>
            <a:lvl3pPr indent="-368300" lvl="2" marL="1371600" rtl="0">
              <a:lnSpc>
                <a:spcPct val="115000"/>
              </a:lnSpc>
              <a:spcBef>
                <a:spcPts val="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3pPr>
            <a:lvl4pPr indent="-368300" lvl="3" marL="18288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indent="-368300" lvl="4" marL="22860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indent="-368300" lvl="5" marL="27432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indent="-368300" lvl="6" marL="32004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indent="-368300" lvl="7" marL="36576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indent="-368300" lvl="8" marL="41148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accent1"/>
                </a:solidFill>
                <a:latin typeface="Playfair Display"/>
                <a:ea typeface="Playfair Display"/>
                <a:cs typeface="Playfair Display"/>
                <a:sym typeface="Playfair Display"/>
              </a:defRPr>
            </a:lvl1pPr>
            <a:lvl2pPr lvl="1" rtl="0" algn="r">
              <a:buNone/>
              <a:defRPr sz="1300">
                <a:solidFill>
                  <a:schemeClr val="accent1"/>
                </a:solidFill>
                <a:latin typeface="Playfair Display"/>
                <a:ea typeface="Playfair Display"/>
                <a:cs typeface="Playfair Display"/>
                <a:sym typeface="Playfair Display"/>
              </a:defRPr>
            </a:lvl2pPr>
            <a:lvl3pPr lvl="2" rtl="0" algn="r">
              <a:buNone/>
              <a:defRPr sz="1300">
                <a:solidFill>
                  <a:schemeClr val="accent1"/>
                </a:solidFill>
                <a:latin typeface="Playfair Display"/>
                <a:ea typeface="Playfair Display"/>
                <a:cs typeface="Playfair Display"/>
                <a:sym typeface="Playfair Display"/>
              </a:defRPr>
            </a:lvl3pPr>
            <a:lvl4pPr lvl="3" rtl="0" algn="r">
              <a:buNone/>
              <a:defRPr sz="1300">
                <a:solidFill>
                  <a:schemeClr val="accent1"/>
                </a:solidFill>
                <a:latin typeface="Playfair Display"/>
                <a:ea typeface="Playfair Display"/>
                <a:cs typeface="Playfair Display"/>
                <a:sym typeface="Playfair Display"/>
              </a:defRPr>
            </a:lvl4pPr>
            <a:lvl5pPr lvl="4" rtl="0" algn="r">
              <a:buNone/>
              <a:defRPr sz="1300">
                <a:solidFill>
                  <a:schemeClr val="accent1"/>
                </a:solidFill>
                <a:latin typeface="Playfair Display"/>
                <a:ea typeface="Playfair Display"/>
                <a:cs typeface="Playfair Display"/>
                <a:sym typeface="Playfair Display"/>
              </a:defRPr>
            </a:lvl5pPr>
            <a:lvl6pPr lvl="5" rtl="0" algn="r">
              <a:buNone/>
              <a:defRPr sz="1300">
                <a:solidFill>
                  <a:schemeClr val="accent1"/>
                </a:solidFill>
                <a:latin typeface="Playfair Display"/>
                <a:ea typeface="Playfair Display"/>
                <a:cs typeface="Playfair Display"/>
                <a:sym typeface="Playfair Display"/>
              </a:defRPr>
            </a:lvl6pPr>
            <a:lvl7pPr lvl="6" rtl="0" algn="r">
              <a:buNone/>
              <a:defRPr sz="1300">
                <a:solidFill>
                  <a:schemeClr val="accent1"/>
                </a:solidFill>
                <a:latin typeface="Playfair Display"/>
                <a:ea typeface="Playfair Display"/>
                <a:cs typeface="Playfair Display"/>
                <a:sym typeface="Playfair Display"/>
              </a:defRPr>
            </a:lvl7pPr>
            <a:lvl8pPr lvl="7" rtl="0" algn="r">
              <a:buNone/>
              <a:defRPr sz="1300">
                <a:solidFill>
                  <a:schemeClr val="accent1"/>
                </a:solidFill>
                <a:latin typeface="Playfair Display"/>
                <a:ea typeface="Playfair Display"/>
                <a:cs typeface="Playfair Display"/>
                <a:sym typeface="Playfair Display"/>
              </a:defRPr>
            </a:lvl8pPr>
            <a:lvl9pPr lvl="8" rtl="0" algn="r">
              <a:buNone/>
              <a:defRPr sz="1300">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forbes.com/sites/margiewarrell/2020/10/09/seeing-is-believing-female-role-models-inspire-girls-to-ri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journals.sagepub.com/doi/abs/10.1037/gpr0000059" TargetMode="External"/><Relationship Id="rId4" Type="http://schemas.openxmlformats.org/officeDocument/2006/relationships/hyperlink" Target="https://www.jstor.org/stable/4132808?seq=1#page_scan_tab_cont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s://www.jstor.org/stable/4620108?seq=1" TargetMode="External"/><Relationship Id="rId4" Type="http://schemas.openxmlformats.org/officeDocument/2006/relationships/hyperlink" Target="https://www.cbc.ca/news/politics/women-mps-house-of-commons-2019-election-1.54048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www.jstor.org/stable/4132808" TargetMode="External"/><Relationship Id="rId4" Type="http://schemas.openxmlformats.org/officeDocument/2006/relationships/hyperlink" Target="https://journals.sagepub.com/doi/abs/10.1037/gpr0000059" TargetMode="External"/><Relationship Id="rId5" Type="http://schemas.openxmlformats.org/officeDocument/2006/relationships/hyperlink" Target="http://www.cbc.ca/news/politics/women-mps-house-of-commons-2019-election-1.5404800." TargetMode="External"/><Relationship Id="rId6" Type="http://schemas.openxmlformats.org/officeDocument/2006/relationships/hyperlink" Target="http://www.stepstonesforyouth.com/our-programs/girls-summer-camp/" TargetMode="External"/><Relationship Id="rId7" Type="http://schemas.openxmlformats.org/officeDocument/2006/relationships/hyperlink" Target="http://www.forbes.com/sites/margiewarrell/2020/10/09/seeing-is-believing-female-role-models-inspire-girls-to-rise/" TargetMode="External"/><Relationship Id="rId8" Type="http://schemas.openxmlformats.org/officeDocument/2006/relationships/hyperlink" Target="http://www.jstor.org/stable/462010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jpg"/><Relationship Id="rId5" Type="http://schemas.openxmlformats.org/officeDocument/2006/relationships/hyperlink" Target="https://www.stepstonesforyouth.com/essential_grid/summer-cam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ctrTitle"/>
          </p:nvPr>
        </p:nvSpPr>
        <p:spPr>
          <a:xfrm>
            <a:off x="552300" y="1479025"/>
            <a:ext cx="8039400" cy="1710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000">
                <a:solidFill>
                  <a:srgbClr val="0C343D"/>
                </a:solidFill>
                <a:latin typeface="Raleway"/>
                <a:ea typeface="Raleway"/>
                <a:cs typeface="Raleway"/>
                <a:sym typeface="Raleway"/>
              </a:rPr>
              <a:t>2021 Primeau Law Future of Feminism Award:</a:t>
            </a:r>
            <a:endParaRPr sz="2000">
              <a:solidFill>
                <a:srgbClr val="0C343D"/>
              </a:solidFill>
              <a:latin typeface="Raleway"/>
              <a:ea typeface="Raleway"/>
              <a:cs typeface="Raleway"/>
              <a:sym typeface="Raleway"/>
            </a:endParaRPr>
          </a:p>
          <a:p>
            <a:pPr indent="0" lvl="0" marL="0" rtl="0" algn="ctr">
              <a:spcBef>
                <a:spcPts val="0"/>
              </a:spcBef>
              <a:spcAft>
                <a:spcPts val="0"/>
              </a:spcAft>
              <a:buNone/>
            </a:pPr>
            <a:r>
              <a:rPr lang="en" sz="5000">
                <a:solidFill>
                  <a:srgbClr val="134F5C"/>
                </a:solidFill>
              </a:rPr>
              <a:t>The Importance of</a:t>
            </a:r>
            <a:endParaRPr sz="5000">
              <a:solidFill>
                <a:srgbClr val="134F5C"/>
              </a:solidFill>
            </a:endParaRPr>
          </a:p>
          <a:p>
            <a:pPr indent="0" lvl="0" marL="0" rtl="0" algn="ctr">
              <a:spcBef>
                <a:spcPts val="0"/>
              </a:spcBef>
              <a:spcAft>
                <a:spcPts val="0"/>
              </a:spcAft>
              <a:buNone/>
            </a:pPr>
            <a:r>
              <a:rPr lang="en" sz="5000">
                <a:solidFill>
                  <a:srgbClr val="134F5C"/>
                </a:solidFill>
              </a:rPr>
              <a:t>Female Role Models</a:t>
            </a:r>
            <a:endParaRPr sz="5000">
              <a:solidFill>
                <a:srgbClr val="134F5C"/>
              </a:solidFill>
            </a:endParaRPr>
          </a:p>
        </p:txBody>
      </p:sp>
      <p:sp>
        <p:nvSpPr>
          <p:cNvPr id="90" name="Google Shape;90;p15"/>
          <p:cNvSpPr txBox="1"/>
          <p:nvPr/>
        </p:nvSpPr>
        <p:spPr>
          <a:xfrm>
            <a:off x="2040900" y="3551225"/>
            <a:ext cx="5062200" cy="1710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i="1" lang="en">
                <a:solidFill>
                  <a:srgbClr val="134F5C"/>
                </a:solidFill>
                <a:latin typeface="Raleway"/>
                <a:ea typeface="Raleway"/>
                <a:cs typeface="Raleway"/>
                <a:sym typeface="Raleway"/>
              </a:rPr>
              <a:t>Emma Martin-Rousselle</a:t>
            </a:r>
            <a:endParaRPr b="1" i="1">
              <a:solidFill>
                <a:srgbClr val="134F5C"/>
              </a:solidFill>
              <a:latin typeface="Raleway"/>
              <a:ea typeface="Raleway"/>
              <a:cs typeface="Raleway"/>
              <a:sym typeface="Raleway"/>
            </a:endParaRPr>
          </a:p>
          <a:p>
            <a:pPr indent="0" lvl="0" marL="0" rtl="0" algn="ctr">
              <a:lnSpc>
                <a:spcPct val="100000"/>
              </a:lnSpc>
              <a:spcBef>
                <a:spcPts val="0"/>
              </a:spcBef>
              <a:spcAft>
                <a:spcPts val="0"/>
              </a:spcAft>
              <a:buNone/>
            </a:pPr>
            <a:r>
              <a:rPr b="1" i="1" lang="en">
                <a:solidFill>
                  <a:srgbClr val="134F5C"/>
                </a:solidFill>
                <a:latin typeface="Raleway"/>
                <a:ea typeface="Raleway"/>
                <a:cs typeface="Raleway"/>
                <a:sym typeface="Raleway"/>
              </a:rPr>
              <a:t>3 Cartier Cir, Box 1866, Deep River, ON</a:t>
            </a:r>
            <a:endParaRPr b="1" i="1">
              <a:solidFill>
                <a:srgbClr val="134F5C"/>
              </a:solidFill>
              <a:latin typeface="Raleway"/>
              <a:ea typeface="Raleway"/>
              <a:cs typeface="Raleway"/>
              <a:sym typeface="Raleway"/>
            </a:endParaRPr>
          </a:p>
          <a:p>
            <a:pPr indent="0" lvl="0" marL="0" rtl="0" algn="ctr">
              <a:lnSpc>
                <a:spcPct val="115000"/>
              </a:lnSpc>
              <a:spcBef>
                <a:spcPts val="0"/>
              </a:spcBef>
              <a:spcAft>
                <a:spcPts val="0"/>
              </a:spcAft>
              <a:buNone/>
            </a:pPr>
            <a:r>
              <a:rPr b="1" i="1" lang="en">
                <a:solidFill>
                  <a:srgbClr val="134F5C"/>
                </a:solidFill>
                <a:latin typeface="Raleway"/>
                <a:ea typeface="Raleway"/>
                <a:cs typeface="Raleway"/>
                <a:sym typeface="Raleway"/>
              </a:rPr>
              <a:t>Mackenzie Community School - Class of 2021</a:t>
            </a:r>
            <a:endParaRPr>
              <a:solidFill>
                <a:srgbClr val="134F5C"/>
              </a:solidFill>
            </a:endParaRPr>
          </a:p>
          <a:p>
            <a:pPr indent="0" lvl="0" marL="0" rtl="0" algn="ctr">
              <a:lnSpc>
                <a:spcPct val="100000"/>
              </a:lnSpc>
              <a:spcBef>
                <a:spcPts val="0"/>
              </a:spcBef>
              <a:spcAft>
                <a:spcPts val="0"/>
              </a:spcAft>
              <a:buNone/>
            </a:pPr>
            <a:r>
              <a:t/>
            </a:r>
            <a:endParaRPr b="1" i="1" sz="1500">
              <a:solidFill>
                <a:schemeClr val="dk2"/>
              </a:solidFill>
              <a:latin typeface="Raleway"/>
              <a:ea typeface="Raleway"/>
              <a:cs typeface="Raleway"/>
              <a:sym typeface="Raleway"/>
            </a:endParaRPr>
          </a:p>
          <a:p>
            <a:pPr indent="0" lvl="0" marL="0" rtl="0" algn="r">
              <a:lnSpc>
                <a:spcPct val="100000"/>
              </a:lnSpc>
              <a:spcBef>
                <a:spcPts val="600"/>
              </a:spcBef>
              <a:spcAft>
                <a:spcPts val="0"/>
              </a:spcAft>
              <a:buNone/>
            </a:pPr>
            <a:r>
              <a:t/>
            </a:r>
            <a:endParaRPr b="1" i="1" sz="1500">
              <a:solidFill>
                <a:schemeClr val="dk2"/>
              </a:solidFill>
              <a:latin typeface="Raleway"/>
              <a:ea typeface="Raleway"/>
              <a:cs typeface="Raleway"/>
              <a:sym typeface="Raleway"/>
            </a:endParaRPr>
          </a:p>
          <a:p>
            <a:pPr indent="0" lvl="0" marL="0" rtl="0" algn="r">
              <a:lnSpc>
                <a:spcPct val="100000"/>
              </a:lnSpc>
              <a:spcBef>
                <a:spcPts val="600"/>
              </a:spcBef>
              <a:spcAft>
                <a:spcPts val="0"/>
              </a:spcAft>
              <a:buNone/>
            </a:pPr>
            <a:r>
              <a:t/>
            </a:r>
            <a:endParaRPr sz="15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idx="12" type="sldNum"/>
          </p:nvPr>
        </p:nvSpPr>
        <p:spPr>
          <a:xfrm>
            <a:off x="8365338" y="4739163"/>
            <a:ext cx="575700" cy="4044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24"/>
          <p:cNvSpPr/>
          <p:nvPr/>
        </p:nvSpPr>
        <p:spPr>
          <a:xfrm>
            <a:off x="-1156200" y="1868048"/>
            <a:ext cx="13136880" cy="1354798"/>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4"/>
          <p:cNvSpPr/>
          <p:nvPr/>
        </p:nvSpPr>
        <p:spPr>
          <a:xfrm>
            <a:off x="-1156200" y="1868048"/>
            <a:ext cx="13136880" cy="1354798"/>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0" name="Google Shape;150;p24"/>
          <p:cNvGrpSpPr/>
          <p:nvPr/>
        </p:nvGrpSpPr>
        <p:grpSpPr>
          <a:xfrm>
            <a:off x="4311763" y="972138"/>
            <a:ext cx="678619" cy="635255"/>
            <a:chOff x="3814414" y="1703401"/>
            <a:chExt cx="473400" cy="473400"/>
          </a:xfrm>
        </p:grpSpPr>
        <p:sp>
          <p:nvSpPr>
            <p:cNvPr id="151" name="Google Shape;151;p24"/>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52" name="Google Shape;152;p24"/>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3</a:t>
              </a:r>
              <a:endParaRPr sz="1100">
                <a:solidFill>
                  <a:schemeClr val="dk2"/>
                </a:solidFill>
                <a:latin typeface="Raleway"/>
                <a:ea typeface="Raleway"/>
                <a:cs typeface="Raleway"/>
                <a:sym typeface="Raleway"/>
              </a:endParaRPr>
            </a:p>
          </p:txBody>
        </p:sp>
      </p:grpSp>
      <p:grpSp>
        <p:nvGrpSpPr>
          <p:cNvPr id="153" name="Google Shape;153;p24"/>
          <p:cNvGrpSpPr/>
          <p:nvPr/>
        </p:nvGrpSpPr>
        <p:grpSpPr>
          <a:xfrm>
            <a:off x="7219008" y="972138"/>
            <a:ext cx="678619" cy="635255"/>
            <a:chOff x="5842489" y="1703401"/>
            <a:chExt cx="473400" cy="473400"/>
          </a:xfrm>
        </p:grpSpPr>
        <p:sp>
          <p:nvSpPr>
            <p:cNvPr id="154" name="Google Shape;154;p24"/>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55" name="Google Shape;155;p24"/>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5</a:t>
              </a:r>
              <a:endParaRPr sz="1100">
                <a:solidFill>
                  <a:schemeClr val="dk2"/>
                </a:solidFill>
                <a:latin typeface="Raleway"/>
                <a:ea typeface="Raleway"/>
                <a:cs typeface="Raleway"/>
                <a:sym typeface="Raleway"/>
              </a:endParaRPr>
            </a:p>
          </p:txBody>
        </p:sp>
      </p:grpSp>
      <p:grpSp>
        <p:nvGrpSpPr>
          <p:cNvPr id="156" name="Google Shape;156;p24"/>
          <p:cNvGrpSpPr/>
          <p:nvPr/>
        </p:nvGrpSpPr>
        <p:grpSpPr>
          <a:xfrm>
            <a:off x="5800202" y="3485381"/>
            <a:ext cx="678619" cy="635255"/>
            <a:chOff x="4852739" y="3576300"/>
            <a:chExt cx="473400" cy="473400"/>
          </a:xfrm>
        </p:grpSpPr>
        <p:sp>
          <p:nvSpPr>
            <p:cNvPr id="157" name="Google Shape;157;p24"/>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58" name="Google Shape;158;p24"/>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4</a:t>
              </a:r>
              <a:endParaRPr sz="1100">
                <a:solidFill>
                  <a:schemeClr val="dk2"/>
                </a:solidFill>
                <a:latin typeface="Raleway"/>
                <a:ea typeface="Raleway"/>
                <a:cs typeface="Raleway"/>
                <a:sym typeface="Raleway"/>
              </a:endParaRPr>
            </a:p>
          </p:txBody>
        </p:sp>
      </p:grpSp>
      <p:grpSp>
        <p:nvGrpSpPr>
          <p:cNvPr id="159" name="Google Shape;159;p24"/>
          <p:cNvGrpSpPr/>
          <p:nvPr/>
        </p:nvGrpSpPr>
        <p:grpSpPr>
          <a:xfrm>
            <a:off x="2892956" y="3485381"/>
            <a:ext cx="678619" cy="635255"/>
            <a:chOff x="2824664" y="3576300"/>
            <a:chExt cx="473400" cy="473400"/>
          </a:xfrm>
        </p:grpSpPr>
        <p:sp>
          <p:nvSpPr>
            <p:cNvPr id="160" name="Google Shape;160;p24"/>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61" name="Google Shape;161;p24"/>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2</a:t>
              </a:r>
              <a:endParaRPr sz="1100">
                <a:solidFill>
                  <a:schemeClr val="dk2"/>
                </a:solidFill>
                <a:latin typeface="Raleway"/>
                <a:ea typeface="Raleway"/>
                <a:cs typeface="Raleway"/>
                <a:sym typeface="Raleway"/>
              </a:endParaRPr>
            </a:p>
          </p:txBody>
        </p:sp>
      </p:grpSp>
      <p:grpSp>
        <p:nvGrpSpPr>
          <p:cNvPr id="162" name="Google Shape;162;p24"/>
          <p:cNvGrpSpPr/>
          <p:nvPr/>
        </p:nvGrpSpPr>
        <p:grpSpPr>
          <a:xfrm>
            <a:off x="1404517" y="972138"/>
            <a:ext cx="678619" cy="635255"/>
            <a:chOff x="1786339" y="1703401"/>
            <a:chExt cx="473400" cy="473400"/>
          </a:xfrm>
        </p:grpSpPr>
        <p:sp>
          <p:nvSpPr>
            <p:cNvPr id="163" name="Google Shape;163;p24"/>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64" name="Google Shape;164;p24"/>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1</a:t>
              </a:r>
              <a:endParaRPr sz="1100">
                <a:solidFill>
                  <a:schemeClr val="dk2"/>
                </a:solidFill>
                <a:latin typeface="Raleway"/>
                <a:ea typeface="Raleway"/>
                <a:cs typeface="Raleway"/>
                <a:sym typeface="Raleway"/>
              </a:endParaRPr>
            </a:p>
          </p:txBody>
        </p:sp>
      </p:grpSp>
      <p:sp>
        <p:nvSpPr>
          <p:cNvPr id="165" name="Google Shape;165;p24"/>
          <p:cNvSpPr txBox="1"/>
          <p:nvPr/>
        </p:nvSpPr>
        <p:spPr>
          <a:xfrm>
            <a:off x="777975" y="572675"/>
            <a:ext cx="1931700" cy="486300"/>
          </a:xfrm>
          <a:prstGeom prst="rect">
            <a:avLst/>
          </a:prstGeom>
          <a:solidFill>
            <a:srgbClr val="FFFFFF"/>
          </a:solid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Raleway"/>
                <a:ea typeface="Raleway"/>
                <a:cs typeface="Raleway"/>
                <a:sym typeface="Raleway"/>
              </a:rPr>
              <a:t>CONSIDERATION OF POTENTIAL ISSUES</a:t>
            </a:r>
            <a:endParaRPr sz="900">
              <a:solidFill>
                <a:schemeClr val="dk2"/>
              </a:solidFill>
              <a:latin typeface="Raleway"/>
              <a:ea typeface="Raleway"/>
              <a:cs typeface="Raleway"/>
              <a:sym typeface="Raleway"/>
            </a:endParaRPr>
          </a:p>
        </p:txBody>
      </p:sp>
      <p:sp>
        <p:nvSpPr>
          <p:cNvPr id="166" name="Google Shape;166;p24"/>
          <p:cNvSpPr txBox="1"/>
          <p:nvPr/>
        </p:nvSpPr>
        <p:spPr>
          <a:xfrm>
            <a:off x="3685357" y="237725"/>
            <a:ext cx="1844400" cy="7155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Raleway"/>
                <a:ea typeface="Raleway"/>
                <a:cs typeface="Raleway"/>
                <a:sym typeface="Raleway"/>
              </a:rPr>
              <a:t>DATABASE CREATION</a:t>
            </a:r>
            <a:endParaRPr sz="900">
              <a:solidFill>
                <a:schemeClr val="dk2"/>
              </a:solidFill>
              <a:latin typeface="Raleway"/>
              <a:ea typeface="Raleway"/>
              <a:cs typeface="Raleway"/>
              <a:sym typeface="Raleway"/>
            </a:endParaRPr>
          </a:p>
        </p:txBody>
      </p:sp>
      <p:sp>
        <p:nvSpPr>
          <p:cNvPr id="167" name="Google Shape;167;p24"/>
          <p:cNvSpPr txBox="1"/>
          <p:nvPr/>
        </p:nvSpPr>
        <p:spPr>
          <a:xfrm>
            <a:off x="6636857" y="237725"/>
            <a:ext cx="1844400" cy="7155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Raleway"/>
                <a:ea typeface="Raleway"/>
                <a:cs typeface="Raleway"/>
                <a:sym typeface="Raleway"/>
              </a:rPr>
              <a:t>EXPANSION</a:t>
            </a:r>
            <a:endParaRPr sz="900">
              <a:solidFill>
                <a:schemeClr val="dk2"/>
              </a:solidFill>
              <a:latin typeface="Raleway"/>
              <a:ea typeface="Raleway"/>
              <a:cs typeface="Raleway"/>
              <a:sym typeface="Raleway"/>
            </a:endParaRPr>
          </a:p>
        </p:txBody>
      </p:sp>
      <p:sp>
        <p:nvSpPr>
          <p:cNvPr id="168" name="Google Shape;168;p24"/>
          <p:cNvSpPr txBox="1"/>
          <p:nvPr/>
        </p:nvSpPr>
        <p:spPr>
          <a:xfrm>
            <a:off x="2310492" y="4139325"/>
            <a:ext cx="1844400" cy="715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Raleway"/>
                <a:ea typeface="Raleway"/>
                <a:cs typeface="Raleway"/>
                <a:sym typeface="Raleway"/>
              </a:rPr>
              <a:t>CONTACT WITH POTENTIAL MENTORS</a:t>
            </a:r>
            <a:endParaRPr sz="900">
              <a:solidFill>
                <a:schemeClr val="dk2"/>
              </a:solidFill>
              <a:latin typeface="Raleway"/>
              <a:ea typeface="Raleway"/>
              <a:cs typeface="Raleway"/>
              <a:sym typeface="Raleway"/>
            </a:endParaRPr>
          </a:p>
        </p:txBody>
      </p:sp>
      <p:sp>
        <p:nvSpPr>
          <p:cNvPr id="169" name="Google Shape;169;p24"/>
          <p:cNvSpPr txBox="1"/>
          <p:nvPr/>
        </p:nvSpPr>
        <p:spPr>
          <a:xfrm>
            <a:off x="5217945" y="4139325"/>
            <a:ext cx="1844400" cy="715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Raleway"/>
                <a:ea typeface="Raleway"/>
                <a:cs typeface="Raleway"/>
                <a:sym typeface="Raleway"/>
              </a:rPr>
              <a:t>PUBLICITY </a:t>
            </a:r>
            <a:endParaRPr sz="900">
              <a:solidFill>
                <a:schemeClr val="dk2"/>
              </a:solidFill>
              <a:latin typeface="Raleway"/>
              <a:ea typeface="Raleway"/>
              <a:cs typeface="Raleway"/>
              <a:sym typeface="Raleway"/>
            </a:endParaRPr>
          </a:p>
        </p:txBody>
      </p:sp>
      <p:sp>
        <p:nvSpPr>
          <p:cNvPr id="170" name="Google Shape;170;p24"/>
          <p:cNvSpPr/>
          <p:nvPr/>
        </p:nvSpPr>
        <p:spPr>
          <a:xfrm rot="2947958">
            <a:off x="2165082" y="1827769"/>
            <a:ext cx="779467" cy="430231"/>
          </a:xfrm>
          <a:custGeom>
            <a:rect b="b" l="l" r="r" t="t"/>
            <a:pathLst>
              <a:path extrusionOk="0" h="12240" w="21705">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Consideration of Potential Issues</a:t>
            </a:r>
            <a:endParaRPr/>
          </a:p>
        </p:txBody>
      </p:sp>
      <p:sp>
        <p:nvSpPr>
          <p:cNvPr id="176" name="Google Shape;176;p25"/>
          <p:cNvSpPr txBox="1"/>
          <p:nvPr>
            <p:ph idx="1" type="body"/>
          </p:nvPr>
        </p:nvSpPr>
        <p:spPr>
          <a:xfrm>
            <a:off x="237725" y="952100"/>
            <a:ext cx="2795100" cy="4191300"/>
          </a:xfrm>
          <a:prstGeom prst="rect">
            <a:avLst/>
          </a:prstGeom>
          <a:solidFill>
            <a:srgbClr val="FFFFFF"/>
          </a:solidFill>
        </p:spPr>
        <p:txBody>
          <a:bodyPr anchorCtr="0" anchor="t" bIns="0" lIns="0" spcFirstLastPara="1" rIns="0" wrap="square" tIns="0">
            <a:noAutofit/>
          </a:bodyPr>
          <a:lstStyle/>
          <a:p>
            <a:pPr indent="0" lvl="0" marL="0" rtl="0" algn="ctr">
              <a:spcBef>
                <a:spcPts val="600"/>
              </a:spcBef>
              <a:spcAft>
                <a:spcPts val="0"/>
              </a:spcAft>
              <a:buNone/>
            </a:pPr>
            <a:r>
              <a:rPr b="1" lang="en">
                <a:latin typeface="Playfair Display"/>
                <a:ea typeface="Playfair Display"/>
                <a:cs typeface="Playfair Display"/>
                <a:sym typeface="Playfair Display"/>
              </a:rPr>
              <a:t>Motivation</a:t>
            </a:r>
            <a:endParaRPr b="1">
              <a:latin typeface="Playfair Display"/>
              <a:ea typeface="Playfair Display"/>
              <a:cs typeface="Playfair Display"/>
              <a:sym typeface="Playfair Display"/>
            </a:endParaRPr>
          </a:p>
          <a:p>
            <a:pPr indent="0" lvl="0" marL="0" rtl="0" algn="ctr">
              <a:spcBef>
                <a:spcPts val="600"/>
              </a:spcBef>
              <a:spcAft>
                <a:spcPts val="0"/>
              </a:spcAft>
              <a:buNone/>
            </a:pPr>
            <a:r>
              <a:rPr lang="en" sz="1800">
                <a:solidFill>
                  <a:srgbClr val="434343"/>
                </a:solidFill>
                <a:latin typeface="Raleway"/>
                <a:ea typeface="Raleway"/>
                <a:cs typeface="Raleway"/>
                <a:sym typeface="Raleway"/>
              </a:rPr>
              <a:t>How will students feel motivated and at ease with using this resource?</a:t>
            </a:r>
            <a:endParaRPr sz="1800">
              <a:solidFill>
                <a:srgbClr val="434343"/>
              </a:solidFill>
              <a:latin typeface="Raleway"/>
              <a:ea typeface="Raleway"/>
              <a:cs typeface="Raleway"/>
              <a:sym typeface="Raleway"/>
            </a:endParaRPr>
          </a:p>
          <a:p>
            <a:pPr indent="0" lvl="0" marL="0" rtl="0" algn="ctr">
              <a:spcBef>
                <a:spcPts val="600"/>
              </a:spcBef>
              <a:spcAft>
                <a:spcPts val="0"/>
              </a:spcAft>
              <a:buNone/>
            </a:pPr>
            <a:r>
              <a:rPr b="1" lang="en" sz="1800">
                <a:solidFill>
                  <a:schemeClr val="dk2"/>
                </a:solidFill>
                <a:latin typeface="Raleway"/>
                <a:ea typeface="Raleway"/>
                <a:cs typeface="Raleway"/>
                <a:sym typeface="Raleway"/>
              </a:rPr>
              <a:t>Reverse pairing:</a:t>
            </a:r>
            <a:r>
              <a:rPr lang="en" sz="1800">
                <a:solidFill>
                  <a:schemeClr val="dk2"/>
                </a:solidFill>
                <a:latin typeface="Raleway"/>
                <a:ea typeface="Raleway"/>
                <a:cs typeface="Raleway"/>
                <a:sym typeface="Raleway"/>
              </a:rPr>
              <a:t> with permission and guidance from school officials, allow for mentors to reach out to students directly, rather than students reaching out to them</a:t>
            </a:r>
            <a:r>
              <a:rPr i="1" lang="en">
                <a:solidFill>
                  <a:schemeClr val="dk2"/>
                </a:solidFill>
              </a:rPr>
              <a:t>.</a:t>
            </a:r>
            <a:endParaRPr i="1">
              <a:solidFill>
                <a:schemeClr val="dk2"/>
              </a:solidFill>
            </a:endParaRPr>
          </a:p>
          <a:p>
            <a:pPr indent="0" lvl="0" marL="0" rtl="0" algn="l">
              <a:spcBef>
                <a:spcPts val="600"/>
              </a:spcBef>
              <a:spcAft>
                <a:spcPts val="0"/>
              </a:spcAft>
              <a:buNone/>
            </a:pPr>
            <a:r>
              <a:t/>
            </a:r>
            <a:endParaRPr>
              <a:solidFill>
                <a:schemeClr val="dk2"/>
              </a:solidFill>
            </a:endParaRPr>
          </a:p>
          <a:p>
            <a:pPr indent="0" lvl="0" marL="0" rtl="0" algn="l">
              <a:spcBef>
                <a:spcPts val="600"/>
              </a:spcBef>
              <a:spcAft>
                <a:spcPts val="0"/>
              </a:spcAft>
              <a:buNone/>
            </a:pPr>
            <a:r>
              <a:t/>
            </a:r>
            <a:endParaRPr/>
          </a:p>
        </p:txBody>
      </p:sp>
      <p:sp>
        <p:nvSpPr>
          <p:cNvPr id="177" name="Google Shape;177;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25"/>
          <p:cNvSpPr txBox="1"/>
          <p:nvPr>
            <p:ph idx="1" type="body"/>
          </p:nvPr>
        </p:nvSpPr>
        <p:spPr>
          <a:xfrm>
            <a:off x="3163100" y="925100"/>
            <a:ext cx="3278700" cy="3855900"/>
          </a:xfrm>
          <a:prstGeom prst="rect">
            <a:avLst/>
          </a:prstGeom>
          <a:solidFill>
            <a:srgbClr val="FFFFFF"/>
          </a:solidFill>
        </p:spPr>
        <p:txBody>
          <a:bodyPr anchorCtr="0" anchor="t" bIns="0" lIns="0" spcFirstLastPara="1" rIns="0" wrap="square" tIns="0">
            <a:noAutofit/>
          </a:bodyPr>
          <a:lstStyle/>
          <a:p>
            <a:pPr indent="0" lvl="0" marL="0" rtl="0" algn="ctr">
              <a:spcBef>
                <a:spcPts val="600"/>
              </a:spcBef>
              <a:spcAft>
                <a:spcPts val="0"/>
              </a:spcAft>
              <a:buNone/>
            </a:pPr>
            <a:r>
              <a:rPr b="1" lang="en">
                <a:latin typeface="Playfair Display"/>
                <a:ea typeface="Playfair Display"/>
                <a:cs typeface="Playfair Display"/>
                <a:sym typeface="Playfair Display"/>
              </a:rPr>
              <a:t>Accessibility</a:t>
            </a:r>
            <a:endParaRPr b="1">
              <a:latin typeface="Playfair Display"/>
              <a:ea typeface="Playfair Display"/>
              <a:cs typeface="Playfair Display"/>
              <a:sym typeface="Playfair Display"/>
            </a:endParaRPr>
          </a:p>
          <a:p>
            <a:pPr indent="0" lvl="0" marL="0" rtl="0" algn="ctr">
              <a:spcBef>
                <a:spcPts val="600"/>
              </a:spcBef>
              <a:spcAft>
                <a:spcPts val="0"/>
              </a:spcAft>
              <a:buNone/>
            </a:pPr>
            <a:r>
              <a:rPr lang="en" sz="1800">
                <a:solidFill>
                  <a:srgbClr val="434343"/>
                </a:solidFill>
                <a:latin typeface="Raleway"/>
                <a:ea typeface="Raleway"/>
                <a:cs typeface="Raleway"/>
                <a:sym typeface="Raleway"/>
              </a:rPr>
              <a:t>What are the best methods to share this resource?</a:t>
            </a:r>
            <a:endParaRPr/>
          </a:p>
          <a:p>
            <a:pPr indent="0" lvl="0" marL="0" rtl="0" algn="ctr">
              <a:spcBef>
                <a:spcPts val="600"/>
              </a:spcBef>
              <a:spcAft>
                <a:spcPts val="0"/>
              </a:spcAft>
              <a:buNone/>
            </a:pPr>
            <a:r>
              <a:rPr b="1" lang="en" sz="1700">
                <a:solidFill>
                  <a:schemeClr val="dk2"/>
                </a:solidFill>
                <a:latin typeface="Raleway"/>
                <a:ea typeface="Raleway"/>
                <a:cs typeface="Raleway"/>
                <a:sym typeface="Raleway"/>
              </a:rPr>
              <a:t>Social media</a:t>
            </a:r>
            <a:r>
              <a:rPr lang="en" sz="1700">
                <a:solidFill>
                  <a:schemeClr val="dk2"/>
                </a:solidFill>
                <a:latin typeface="Raleway"/>
                <a:ea typeface="Raleway"/>
                <a:cs typeface="Raleway"/>
                <a:sym typeface="Raleway"/>
              </a:rPr>
              <a:t>: use platforms like Instagram, Facebook, TikTok and Snapchat for publicity</a:t>
            </a:r>
            <a:endParaRPr sz="1700">
              <a:solidFill>
                <a:schemeClr val="dk2"/>
              </a:solidFill>
              <a:latin typeface="Raleway"/>
              <a:ea typeface="Raleway"/>
              <a:cs typeface="Raleway"/>
              <a:sym typeface="Raleway"/>
            </a:endParaRPr>
          </a:p>
          <a:p>
            <a:pPr indent="0" lvl="0" marL="0" rtl="0" algn="ctr">
              <a:spcBef>
                <a:spcPts val="600"/>
              </a:spcBef>
              <a:spcAft>
                <a:spcPts val="0"/>
              </a:spcAft>
              <a:buNone/>
            </a:pPr>
            <a:r>
              <a:rPr b="1" lang="en" sz="1700">
                <a:solidFill>
                  <a:schemeClr val="dk2"/>
                </a:solidFill>
                <a:latin typeface="Raleway"/>
                <a:ea typeface="Raleway"/>
                <a:cs typeface="Raleway"/>
                <a:sym typeface="Raleway"/>
              </a:rPr>
              <a:t>School officials: </a:t>
            </a:r>
            <a:r>
              <a:rPr lang="en" sz="1700">
                <a:solidFill>
                  <a:schemeClr val="dk2"/>
                </a:solidFill>
                <a:latin typeface="Raleway"/>
                <a:ea typeface="Raleway"/>
                <a:cs typeface="Raleway"/>
                <a:sym typeface="Raleway"/>
              </a:rPr>
              <a:t>share information with guidance counselors, co-operative education teachers, Grade 10 careers teachers, as well as emails directly to student accounts</a:t>
            </a:r>
            <a:endParaRPr sz="1700">
              <a:solidFill>
                <a:schemeClr val="dk2"/>
              </a:solidFill>
              <a:latin typeface="Raleway"/>
              <a:ea typeface="Raleway"/>
              <a:cs typeface="Raleway"/>
              <a:sym typeface="Raleway"/>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79" name="Google Shape;179;p25"/>
          <p:cNvSpPr txBox="1"/>
          <p:nvPr>
            <p:ph idx="1" type="body"/>
          </p:nvPr>
        </p:nvSpPr>
        <p:spPr>
          <a:xfrm>
            <a:off x="6441800" y="952100"/>
            <a:ext cx="2702100" cy="3801900"/>
          </a:xfrm>
          <a:prstGeom prst="rect">
            <a:avLst/>
          </a:prstGeom>
          <a:solidFill>
            <a:srgbClr val="FFFFFF"/>
          </a:solidFill>
        </p:spPr>
        <p:txBody>
          <a:bodyPr anchorCtr="0" anchor="t" bIns="0" lIns="0" spcFirstLastPara="1" rIns="0" wrap="square" tIns="0">
            <a:noAutofit/>
          </a:bodyPr>
          <a:lstStyle/>
          <a:p>
            <a:pPr indent="0" lvl="0" marL="0" rtl="0" algn="ctr">
              <a:spcBef>
                <a:spcPts val="600"/>
              </a:spcBef>
              <a:spcAft>
                <a:spcPts val="0"/>
              </a:spcAft>
              <a:buNone/>
            </a:pPr>
            <a:r>
              <a:rPr b="1" lang="en">
                <a:latin typeface="Playfair Display"/>
                <a:ea typeface="Playfair Display"/>
                <a:cs typeface="Playfair Display"/>
                <a:sym typeface="Playfair Display"/>
              </a:rPr>
              <a:t>Confidentiality</a:t>
            </a:r>
            <a:endParaRPr b="1">
              <a:latin typeface="Playfair Display"/>
              <a:ea typeface="Playfair Display"/>
              <a:cs typeface="Playfair Display"/>
              <a:sym typeface="Playfair Display"/>
            </a:endParaRPr>
          </a:p>
          <a:p>
            <a:pPr indent="0" lvl="0" marL="0" rtl="0" algn="ctr">
              <a:spcBef>
                <a:spcPts val="600"/>
              </a:spcBef>
              <a:spcAft>
                <a:spcPts val="0"/>
              </a:spcAft>
              <a:buNone/>
            </a:pPr>
            <a:r>
              <a:rPr lang="en" sz="1800">
                <a:solidFill>
                  <a:srgbClr val="434343"/>
                </a:solidFill>
                <a:latin typeface="Raleway"/>
                <a:ea typeface="Raleway"/>
                <a:cs typeface="Raleway"/>
                <a:sym typeface="Raleway"/>
              </a:rPr>
              <a:t>How could we protect personal contact information from being abused?</a:t>
            </a:r>
            <a:endParaRPr sz="1800">
              <a:solidFill>
                <a:srgbClr val="434343"/>
              </a:solidFill>
              <a:latin typeface="Raleway"/>
              <a:ea typeface="Raleway"/>
              <a:cs typeface="Raleway"/>
              <a:sym typeface="Raleway"/>
            </a:endParaRPr>
          </a:p>
          <a:p>
            <a:pPr indent="0" lvl="0" marL="0" rtl="0" algn="ctr">
              <a:spcBef>
                <a:spcPts val="600"/>
              </a:spcBef>
              <a:spcAft>
                <a:spcPts val="0"/>
              </a:spcAft>
              <a:buNone/>
            </a:pPr>
            <a:r>
              <a:rPr b="1" lang="en">
                <a:solidFill>
                  <a:schemeClr val="dk2"/>
                </a:solidFill>
                <a:latin typeface="Raleway"/>
                <a:ea typeface="Raleway"/>
                <a:cs typeface="Raleway"/>
                <a:sym typeface="Raleway"/>
              </a:rPr>
              <a:t>To be determined:</a:t>
            </a:r>
            <a:endParaRPr b="1">
              <a:solidFill>
                <a:schemeClr val="dk2"/>
              </a:solidFill>
              <a:latin typeface="Raleway"/>
              <a:ea typeface="Raleway"/>
              <a:cs typeface="Raleway"/>
              <a:sym typeface="Raleway"/>
            </a:endParaRPr>
          </a:p>
          <a:p>
            <a:pPr indent="0" lvl="0" marL="0" rtl="0" algn="ctr">
              <a:spcBef>
                <a:spcPts val="0"/>
              </a:spcBef>
              <a:spcAft>
                <a:spcPts val="0"/>
              </a:spcAft>
              <a:buNone/>
            </a:pPr>
            <a:r>
              <a:rPr lang="en">
                <a:solidFill>
                  <a:schemeClr val="dk2"/>
                </a:solidFill>
                <a:latin typeface="Raleway"/>
                <a:ea typeface="Raleway"/>
                <a:cs typeface="Raleway"/>
                <a:sym typeface="Raleway"/>
              </a:rPr>
              <a:t>while developing this project, confidentiality has been my main concern. There are legal ramifications regarding this and it is something that I am still considering.</a:t>
            </a:r>
            <a:endParaRPr>
              <a:solidFill>
                <a:schemeClr val="dk2"/>
              </a:solidFill>
              <a:latin typeface="Raleway"/>
              <a:ea typeface="Raleway"/>
              <a:cs typeface="Raleway"/>
              <a:sym typeface="Raleway"/>
            </a:endParaRPr>
          </a:p>
          <a:p>
            <a:pPr indent="0" lvl="0" marL="0" rtl="0" algn="ctr">
              <a:spcBef>
                <a:spcPts val="0"/>
              </a:spcBef>
              <a:spcAft>
                <a:spcPts val="0"/>
              </a:spcAft>
              <a:buNone/>
            </a:pPr>
            <a:r>
              <a:t/>
            </a:r>
            <a:endParaRPr i="1">
              <a:solidFill>
                <a:srgbClr val="134F5C"/>
              </a:solidFill>
            </a:endParaRPr>
          </a:p>
          <a:p>
            <a:pPr indent="0" lvl="0" marL="0" rtl="0" algn="ctr">
              <a:spcBef>
                <a:spcPts val="600"/>
              </a:spcBef>
              <a:spcAft>
                <a:spcPts val="0"/>
              </a:spcAft>
              <a:buNone/>
            </a:pPr>
            <a:r>
              <a:t/>
            </a:r>
            <a:endParaRPr>
              <a:solidFill>
                <a:srgbClr val="134F5C"/>
              </a:solidFill>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grpSp>
        <p:nvGrpSpPr>
          <p:cNvPr id="180" name="Google Shape;180;p25"/>
          <p:cNvGrpSpPr/>
          <p:nvPr/>
        </p:nvGrpSpPr>
        <p:grpSpPr>
          <a:xfrm>
            <a:off x="637317" y="166113"/>
            <a:ext cx="678619" cy="635255"/>
            <a:chOff x="1786339" y="1703401"/>
            <a:chExt cx="473400" cy="473400"/>
          </a:xfrm>
        </p:grpSpPr>
        <p:sp>
          <p:nvSpPr>
            <p:cNvPr id="181" name="Google Shape;181;p25"/>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82" name="Google Shape;182;p25"/>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1</a:t>
              </a:r>
              <a:endParaRPr sz="1600">
                <a:solidFill>
                  <a:schemeClr val="dk2"/>
                </a:solidFill>
                <a:latin typeface="Raleway"/>
                <a:ea typeface="Raleway"/>
                <a:cs typeface="Raleway"/>
                <a:sym typeface="Raleway"/>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Contact with Potential Mentors</a:t>
            </a:r>
            <a:endParaRPr/>
          </a:p>
        </p:txBody>
      </p:sp>
      <p:sp>
        <p:nvSpPr>
          <p:cNvPr id="188" name="Google Shape;188;p26"/>
          <p:cNvSpPr txBox="1"/>
          <p:nvPr>
            <p:ph idx="1" type="body"/>
          </p:nvPr>
        </p:nvSpPr>
        <p:spPr>
          <a:xfrm>
            <a:off x="346950" y="1574850"/>
            <a:ext cx="8450100" cy="2278800"/>
          </a:xfrm>
          <a:prstGeom prst="rect">
            <a:avLst/>
          </a:prstGeom>
          <a:solidFill>
            <a:schemeClr val="lt1"/>
          </a:solidFill>
        </p:spPr>
        <p:txBody>
          <a:bodyPr anchorCtr="0" anchor="t" bIns="0" lIns="0" spcFirstLastPara="1" rIns="0" wrap="square" tIns="0">
            <a:noAutofit/>
          </a:bodyPr>
          <a:lstStyle/>
          <a:p>
            <a:pPr indent="0" lvl="0" marL="0" rtl="0" algn="l">
              <a:spcBef>
                <a:spcPts val="600"/>
              </a:spcBef>
              <a:spcAft>
                <a:spcPts val="0"/>
              </a:spcAft>
              <a:buNone/>
            </a:pPr>
            <a:r>
              <a:rPr b="1" lang="en" sz="2000">
                <a:solidFill>
                  <a:srgbClr val="434343"/>
                </a:solidFill>
                <a:latin typeface="Raleway"/>
                <a:ea typeface="Raleway"/>
                <a:cs typeface="Raleway"/>
                <a:sym typeface="Raleway"/>
              </a:rPr>
              <a:t>Network</a:t>
            </a:r>
            <a:r>
              <a:rPr lang="en" sz="2000">
                <a:solidFill>
                  <a:srgbClr val="434343"/>
                </a:solidFill>
                <a:latin typeface="Raleway"/>
                <a:ea typeface="Raleway"/>
                <a:cs typeface="Raleway"/>
                <a:sym typeface="Raleway"/>
              </a:rPr>
              <a:t> with known successful female role models in Deep River and area, gauging interest for involvement in a mentoring program. I would also request suggestions from these women on other potential mentors who would be interested in bridging the gap between themselves and female high school students who might be struggling with career decisions or with a lack of positive female role models.</a:t>
            </a:r>
            <a:endParaRPr sz="2000">
              <a:solidFill>
                <a:srgbClr val="434343"/>
              </a:solidFill>
              <a:latin typeface="Raleway"/>
              <a:ea typeface="Raleway"/>
              <a:cs typeface="Raleway"/>
              <a:sym typeface="Raleway"/>
            </a:endParaRPr>
          </a:p>
          <a:p>
            <a:pPr indent="0" lvl="0" marL="0" rtl="0" algn="l">
              <a:spcBef>
                <a:spcPts val="600"/>
              </a:spcBef>
              <a:spcAft>
                <a:spcPts val="0"/>
              </a:spcAft>
              <a:buNone/>
            </a:pPr>
            <a:r>
              <a:t/>
            </a:r>
            <a:endParaRPr sz="1800">
              <a:solidFill>
                <a:srgbClr val="434343"/>
              </a:solidFill>
              <a:latin typeface="Raleway"/>
              <a:ea typeface="Raleway"/>
              <a:cs typeface="Raleway"/>
              <a:sym typeface="Raleway"/>
            </a:endParaRPr>
          </a:p>
          <a:p>
            <a:pPr indent="0" lvl="0" marL="0" rtl="0" algn="l">
              <a:spcBef>
                <a:spcPts val="600"/>
              </a:spcBef>
              <a:spcAft>
                <a:spcPts val="0"/>
              </a:spcAft>
              <a:buNone/>
            </a:pPr>
            <a:r>
              <a:t/>
            </a:r>
            <a:endParaRPr sz="1800">
              <a:solidFill>
                <a:srgbClr val="434343"/>
              </a:solidFill>
              <a:latin typeface="Raleway"/>
              <a:ea typeface="Raleway"/>
              <a:cs typeface="Raleway"/>
              <a:sym typeface="Raleway"/>
            </a:endParaRPr>
          </a:p>
        </p:txBody>
      </p:sp>
      <p:sp>
        <p:nvSpPr>
          <p:cNvPr id="189" name="Google Shape;189;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90" name="Google Shape;190;p26"/>
          <p:cNvGrpSpPr/>
          <p:nvPr/>
        </p:nvGrpSpPr>
        <p:grpSpPr>
          <a:xfrm>
            <a:off x="710206" y="265281"/>
            <a:ext cx="678619" cy="635255"/>
            <a:chOff x="2824664" y="3576300"/>
            <a:chExt cx="473400" cy="473400"/>
          </a:xfrm>
        </p:grpSpPr>
        <p:sp>
          <p:nvSpPr>
            <p:cNvPr id="191" name="Google Shape;191;p26"/>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92" name="Google Shape;192;p26"/>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2</a:t>
              </a:r>
              <a:endParaRPr sz="1100">
                <a:solidFill>
                  <a:schemeClr val="dk2"/>
                </a:solidFill>
                <a:latin typeface="Raleway"/>
                <a:ea typeface="Raleway"/>
                <a:cs typeface="Raleway"/>
                <a:sym typeface="Raleway"/>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Database Creation</a:t>
            </a:r>
            <a:endParaRPr/>
          </a:p>
        </p:txBody>
      </p:sp>
      <p:sp>
        <p:nvSpPr>
          <p:cNvPr id="198" name="Google Shape;198;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9" name="Google Shape;199;p27"/>
          <p:cNvSpPr txBox="1"/>
          <p:nvPr>
            <p:ph idx="1" type="body"/>
          </p:nvPr>
        </p:nvSpPr>
        <p:spPr>
          <a:xfrm>
            <a:off x="510600" y="985175"/>
            <a:ext cx="8122800" cy="1664100"/>
          </a:xfrm>
          <a:prstGeom prst="rect">
            <a:avLst/>
          </a:prstGeom>
          <a:solidFill>
            <a:srgbClr val="FFFFFF"/>
          </a:solidFill>
        </p:spPr>
        <p:txBody>
          <a:bodyPr anchorCtr="0" anchor="t" bIns="0" lIns="0" spcFirstLastPara="1" rIns="0" wrap="square" tIns="0">
            <a:noAutofit/>
          </a:bodyPr>
          <a:lstStyle/>
          <a:p>
            <a:pPr indent="0" lvl="0" marL="0" rtl="0" algn="just">
              <a:spcBef>
                <a:spcPts val="600"/>
              </a:spcBef>
              <a:spcAft>
                <a:spcPts val="0"/>
              </a:spcAft>
              <a:buNone/>
            </a:pPr>
            <a:r>
              <a:rPr lang="en" sz="1900">
                <a:solidFill>
                  <a:srgbClr val="434343"/>
                </a:solidFill>
                <a:latin typeface="Raleway"/>
                <a:ea typeface="Raleway"/>
                <a:cs typeface="Raleway"/>
                <a:sym typeface="Raleway"/>
              </a:rPr>
              <a:t>I would then create a database of known female role models and potential mentees. Such information would include names, contact information, careers, and education (if relevant to potential matching). </a:t>
            </a:r>
            <a:r>
              <a:rPr lang="en" sz="1900">
                <a:solidFill>
                  <a:srgbClr val="434343"/>
                </a:solidFill>
                <a:latin typeface="Raleway"/>
                <a:ea typeface="Raleway"/>
                <a:cs typeface="Raleway"/>
                <a:sym typeface="Raleway"/>
              </a:rPr>
              <a:t>Once this database is compiled a match will be made between interested young women and </a:t>
            </a:r>
            <a:r>
              <a:rPr lang="en" sz="1900">
                <a:solidFill>
                  <a:srgbClr val="434343"/>
                </a:solidFill>
                <a:latin typeface="Raleway"/>
                <a:ea typeface="Raleway"/>
                <a:cs typeface="Raleway"/>
                <a:sym typeface="Raleway"/>
              </a:rPr>
              <a:t>successful women within the community.</a:t>
            </a:r>
            <a:endParaRPr sz="1900">
              <a:solidFill>
                <a:srgbClr val="434343"/>
              </a:solidFill>
              <a:latin typeface="Raleway"/>
              <a:ea typeface="Raleway"/>
              <a:cs typeface="Raleway"/>
              <a:sym typeface="Raleway"/>
            </a:endParaRPr>
          </a:p>
          <a:p>
            <a:pPr indent="0" lvl="0" marL="0" rtl="0" algn="l">
              <a:spcBef>
                <a:spcPts val="600"/>
              </a:spcBef>
              <a:spcAft>
                <a:spcPts val="0"/>
              </a:spcAft>
              <a:buNone/>
            </a:pPr>
            <a:r>
              <a:t/>
            </a:r>
            <a:endParaRPr sz="2000">
              <a:solidFill>
                <a:srgbClr val="434343"/>
              </a:solidFill>
              <a:latin typeface="Raleway"/>
              <a:ea typeface="Raleway"/>
              <a:cs typeface="Raleway"/>
              <a:sym typeface="Raleway"/>
            </a:endParaRPr>
          </a:p>
        </p:txBody>
      </p:sp>
      <p:graphicFrame>
        <p:nvGraphicFramePr>
          <p:cNvPr id="200" name="Google Shape;200;p27"/>
          <p:cNvGraphicFramePr/>
          <p:nvPr/>
        </p:nvGraphicFramePr>
        <p:xfrm>
          <a:off x="185263" y="2953756"/>
          <a:ext cx="3000000" cy="3000000"/>
        </p:xfrm>
        <a:graphic>
          <a:graphicData uri="http://schemas.openxmlformats.org/drawingml/2006/table">
            <a:tbl>
              <a:tblPr>
                <a:noFill/>
                <a:tableStyleId>{6BA2AEAE-F556-4955-B8C1-8D090345A5A8}</a:tableStyleId>
              </a:tblPr>
              <a:tblGrid>
                <a:gridCol w="1474700"/>
                <a:gridCol w="2532975"/>
                <a:gridCol w="2859550"/>
                <a:gridCol w="1906225"/>
              </a:tblGrid>
              <a:tr h="642275">
                <a:tc>
                  <a:txBody>
                    <a:bodyPr/>
                    <a:lstStyle/>
                    <a:p>
                      <a:pPr indent="0" lvl="0" marL="0" rtl="0" algn="ctr">
                        <a:spcBef>
                          <a:spcPts val="0"/>
                        </a:spcBef>
                        <a:spcAft>
                          <a:spcPts val="0"/>
                        </a:spcAft>
                        <a:buNone/>
                      </a:pPr>
                      <a:r>
                        <a:rPr b="1" lang="en" sz="1300">
                          <a:solidFill>
                            <a:schemeClr val="dk2"/>
                          </a:solidFill>
                          <a:latin typeface="Raleway"/>
                          <a:ea typeface="Raleway"/>
                          <a:cs typeface="Raleway"/>
                          <a:sym typeface="Raleway"/>
                        </a:rPr>
                        <a:t>EXAMPLE </a:t>
                      </a:r>
                      <a:endParaRPr b="1" sz="1300">
                        <a:solidFill>
                          <a:schemeClr val="dk2"/>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300">
                          <a:solidFill>
                            <a:schemeClr val="dk2"/>
                          </a:solidFill>
                          <a:latin typeface="Raleway"/>
                          <a:ea typeface="Raleway"/>
                          <a:cs typeface="Raleway"/>
                          <a:sym typeface="Raleway"/>
                        </a:rPr>
                        <a:t>OCCUPATION</a:t>
                      </a:r>
                      <a:endParaRPr b="1" sz="1300">
                        <a:solidFill>
                          <a:schemeClr val="dk2"/>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300">
                          <a:solidFill>
                            <a:schemeClr val="dk2"/>
                          </a:solidFill>
                          <a:latin typeface="Raleway"/>
                          <a:ea typeface="Raleway"/>
                          <a:cs typeface="Raleway"/>
                          <a:sym typeface="Raleway"/>
                        </a:rPr>
                        <a:t>PREFERRED METHOD OF CONTACT</a:t>
                      </a:r>
                      <a:endParaRPr b="1" sz="1300">
                        <a:solidFill>
                          <a:schemeClr val="dk2"/>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300">
                          <a:solidFill>
                            <a:schemeClr val="dk2"/>
                          </a:solidFill>
                          <a:latin typeface="Raleway"/>
                          <a:ea typeface="Raleway"/>
                          <a:cs typeface="Raleway"/>
                          <a:sym typeface="Raleway"/>
                        </a:rPr>
                        <a:t>EDUCATION</a:t>
                      </a:r>
                      <a:endParaRPr b="1" sz="1300">
                        <a:solidFill>
                          <a:schemeClr val="dk2"/>
                        </a:solidFill>
                        <a:latin typeface="Raleway"/>
                        <a:ea typeface="Raleway"/>
                        <a:cs typeface="Raleway"/>
                        <a:sym typeface="Raleway"/>
                      </a:endParaRPr>
                    </a:p>
                    <a:p>
                      <a:pPr indent="0" lvl="0" marL="0" rtl="0" algn="ctr">
                        <a:spcBef>
                          <a:spcPts val="0"/>
                        </a:spcBef>
                        <a:spcAft>
                          <a:spcPts val="0"/>
                        </a:spcAft>
                        <a:buNone/>
                      </a:pPr>
                      <a:r>
                        <a:rPr b="1" lang="en" sz="1300">
                          <a:solidFill>
                            <a:schemeClr val="dk2"/>
                          </a:solidFill>
                          <a:latin typeface="Raleway"/>
                          <a:ea typeface="Raleway"/>
                          <a:cs typeface="Raleway"/>
                          <a:sym typeface="Raleway"/>
                        </a:rPr>
                        <a:t>(IF RELEVANT)</a:t>
                      </a:r>
                      <a:endParaRPr b="1" sz="1300">
                        <a:solidFill>
                          <a:schemeClr val="dk2"/>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2"/>
                    </a:solidFill>
                  </a:tcPr>
                </a:tc>
              </a:tr>
              <a:tr h="642275">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Jane Doe</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Chemical Engineer</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doej@gmail.com</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BASc in Chemical Engineering, McGill University</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r>
              <a:tr h="530600">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Susan Smith</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Small Business Owner</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susan@mybusiness.ca</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300">
                          <a:solidFill>
                            <a:schemeClr val="dk1"/>
                          </a:solidFill>
                          <a:latin typeface="Raleway"/>
                          <a:ea typeface="Raleway"/>
                          <a:cs typeface="Raleway"/>
                          <a:sym typeface="Raleway"/>
                        </a:rPr>
                        <a:t>N/A</a:t>
                      </a:r>
                      <a:endParaRPr b="1" sz="1300">
                        <a:solidFill>
                          <a:schemeClr val="dk1"/>
                        </a:solidFill>
                        <a:latin typeface="Raleway"/>
                        <a:ea typeface="Raleway"/>
                        <a:cs typeface="Raleway"/>
                        <a:sym typeface="Raleway"/>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r>
            </a:tbl>
          </a:graphicData>
        </a:graphic>
      </p:graphicFrame>
      <p:grpSp>
        <p:nvGrpSpPr>
          <p:cNvPr id="201" name="Google Shape;201;p27"/>
          <p:cNvGrpSpPr/>
          <p:nvPr/>
        </p:nvGrpSpPr>
        <p:grpSpPr>
          <a:xfrm>
            <a:off x="733963" y="159438"/>
            <a:ext cx="678619" cy="635255"/>
            <a:chOff x="3814414" y="1703401"/>
            <a:chExt cx="473400" cy="473400"/>
          </a:xfrm>
        </p:grpSpPr>
        <p:sp>
          <p:nvSpPr>
            <p:cNvPr id="202" name="Google Shape;202;p27"/>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203" name="Google Shape;203;p27"/>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3</a:t>
              </a:r>
              <a:endParaRPr sz="1100">
                <a:solidFill>
                  <a:schemeClr val="dk2"/>
                </a:solidFill>
                <a:latin typeface="Raleway"/>
                <a:ea typeface="Raleway"/>
                <a:cs typeface="Raleway"/>
                <a:sym typeface="Raleway"/>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Publicity</a:t>
            </a:r>
            <a:endParaRPr/>
          </a:p>
        </p:txBody>
      </p:sp>
      <p:sp>
        <p:nvSpPr>
          <p:cNvPr id="209" name="Google Shape;209;p28"/>
          <p:cNvSpPr txBox="1"/>
          <p:nvPr>
            <p:ph idx="1" type="body"/>
          </p:nvPr>
        </p:nvSpPr>
        <p:spPr>
          <a:xfrm>
            <a:off x="346950" y="937675"/>
            <a:ext cx="8450100" cy="4125900"/>
          </a:xfrm>
          <a:prstGeom prst="rect">
            <a:avLst/>
          </a:prstGeom>
          <a:solidFill>
            <a:schemeClr val="lt1"/>
          </a:solidFill>
        </p:spPr>
        <p:txBody>
          <a:bodyPr anchorCtr="0" anchor="t" bIns="0" lIns="0" spcFirstLastPara="1" rIns="0" wrap="square" tIns="0">
            <a:noAutofit/>
          </a:bodyPr>
          <a:lstStyle/>
          <a:p>
            <a:pPr indent="0" lvl="0" marL="0" marR="0" rtl="0" algn="just">
              <a:lnSpc>
                <a:spcPct val="115000"/>
              </a:lnSpc>
              <a:spcBef>
                <a:spcPts val="600"/>
              </a:spcBef>
              <a:spcAft>
                <a:spcPts val="0"/>
              </a:spcAft>
              <a:buNone/>
            </a:pPr>
            <a:r>
              <a:rPr lang="en" sz="1700">
                <a:solidFill>
                  <a:srgbClr val="434343"/>
                </a:solidFill>
                <a:latin typeface="Raleway"/>
                <a:ea typeface="Raleway"/>
                <a:cs typeface="Raleway"/>
                <a:sym typeface="Raleway"/>
              </a:rPr>
              <a:t>For the accessibility and impact of this project, I believe an important step would be taking multiple methods to share this information with students, including:</a:t>
            </a:r>
            <a:endParaRPr sz="1700">
              <a:solidFill>
                <a:srgbClr val="434343"/>
              </a:solidFill>
              <a:latin typeface="Raleway"/>
              <a:ea typeface="Raleway"/>
              <a:cs typeface="Raleway"/>
              <a:sym typeface="Raleway"/>
            </a:endParaRPr>
          </a:p>
          <a:p>
            <a:pPr indent="0" lvl="0" marL="0" marR="0" rtl="0" algn="just">
              <a:lnSpc>
                <a:spcPct val="115000"/>
              </a:lnSpc>
              <a:spcBef>
                <a:spcPts val="600"/>
              </a:spcBef>
              <a:spcAft>
                <a:spcPts val="0"/>
              </a:spcAft>
              <a:buNone/>
            </a:pPr>
            <a:r>
              <a:rPr lang="en" sz="1700">
                <a:solidFill>
                  <a:srgbClr val="434343"/>
                </a:solidFill>
                <a:latin typeface="Raleway"/>
                <a:ea typeface="Raleway"/>
                <a:cs typeface="Raleway"/>
                <a:sym typeface="Raleway"/>
              </a:rPr>
              <a:t>Share information with school officials, particularly, the guidance counsellor, co-operative education teacher, student success teachers, and Grade 10 careers teachers.</a:t>
            </a:r>
            <a:endParaRPr sz="1700">
              <a:solidFill>
                <a:srgbClr val="434343"/>
              </a:solidFill>
              <a:latin typeface="Raleway"/>
              <a:ea typeface="Raleway"/>
              <a:cs typeface="Raleway"/>
              <a:sym typeface="Raleway"/>
            </a:endParaRPr>
          </a:p>
          <a:p>
            <a:pPr indent="-336550" lvl="0" marL="457200" marR="0" rtl="0" algn="just">
              <a:lnSpc>
                <a:spcPct val="115000"/>
              </a:lnSpc>
              <a:spcBef>
                <a:spcPts val="600"/>
              </a:spcBef>
              <a:spcAft>
                <a:spcPts val="0"/>
              </a:spcAft>
              <a:buClr>
                <a:srgbClr val="434343"/>
              </a:buClr>
              <a:buSzPts val="1700"/>
              <a:buFont typeface="Raleway"/>
              <a:buChar char="⬩"/>
            </a:pPr>
            <a:r>
              <a:rPr lang="en" sz="1700">
                <a:solidFill>
                  <a:srgbClr val="434343"/>
                </a:solidFill>
                <a:latin typeface="Raleway"/>
                <a:ea typeface="Raleway"/>
                <a:cs typeface="Raleway"/>
                <a:sym typeface="Raleway"/>
              </a:rPr>
              <a:t>Mass-send information via school board email accounts</a:t>
            </a:r>
            <a:endParaRPr sz="1700">
              <a:solidFill>
                <a:srgbClr val="434343"/>
              </a:solidFill>
              <a:latin typeface="Raleway"/>
              <a:ea typeface="Raleway"/>
              <a:cs typeface="Raleway"/>
              <a:sym typeface="Raleway"/>
            </a:endParaRPr>
          </a:p>
          <a:p>
            <a:pPr indent="-336550" lvl="0" marL="457200" marR="0" rtl="0" algn="just">
              <a:lnSpc>
                <a:spcPct val="115000"/>
              </a:lnSpc>
              <a:spcBef>
                <a:spcPts val="0"/>
              </a:spcBef>
              <a:spcAft>
                <a:spcPts val="0"/>
              </a:spcAft>
              <a:buClr>
                <a:srgbClr val="434343"/>
              </a:buClr>
              <a:buSzPts val="1700"/>
              <a:buFont typeface="Raleway"/>
              <a:buChar char="⬩"/>
            </a:pPr>
            <a:r>
              <a:rPr lang="en" sz="1700">
                <a:solidFill>
                  <a:srgbClr val="434343"/>
                </a:solidFill>
                <a:latin typeface="Raleway"/>
                <a:ea typeface="Raleway"/>
                <a:cs typeface="Raleway"/>
                <a:sym typeface="Raleway"/>
              </a:rPr>
              <a:t>Employ social media and internet publicity, such as Mackenzie Student Council’s Instagram account; Town of Deep River website; and Primeau Law Facebook page.</a:t>
            </a:r>
            <a:endParaRPr sz="1700">
              <a:solidFill>
                <a:srgbClr val="434343"/>
              </a:solidFill>
              <a:latin typeface="Raleway"/>
              <a:ea typeface="Raleway"/>
              <a:cs typeface="Raleway"/>
              <a:sym typeface="Raleway"/>
            </a:endParaRPr>
          </a:p>
          <a:p>
            <a:pPr indent="-336550" lvl="0" marL="457200" marR="0" rtl="0" algn="just">
              <a:lnSpc>
                <a:spcPct val="115000"/>
              </a:lnSpc>
              <a:spcBef>
                <a:spcPts val="0"/>
              </a:spcBef>
              <a:spcAft>
                <a:spcPts val="0"/>
              </a:spcAft>
              <a:buClr>
                <a:srgbClr val="434343"/>
              </a:buClr>
              <a:buSzPts val="1700"/>
              <a:buFont typeface="Raleway"/>
              <a:buChar char="⬩"/>
            </a:pPr>
            <a:r>
              <a:rPr lang="en" sz="1700">
                <a:solidFill>
                  <a:srgbClr val="434343"/>
                </a:solidFill>
                <a:latin typeface="Raleway"/>
                <a:ea typeface="Raleway"/>
                <a:cs typeface="Raleway"/>
                <a:sym typeface="Raleway"/>
              </a:rPr>
              <a:t>With student and mentor consent, mentors could reach out to students, as suggested by school officials directly, rather than waiting for the student to reach out themselves.</a:t>
            </a:r>
            <a:endParaRPr sz="1700">
              <a:solidFill>
                <a:srgbClr val="434343"/>
              </a:solidFill>
              <a:latin typeface="Raleway"/>
              <a:ea typeface="Raleway"/>
              <a:cs typeface="Raleway"/>
              <a:sym typeface="Raleway"/>
            </a:endParaRPr>
          </a:p>
          <a:p>
            <a:pPr indent="0" lvl="0" marL="0" rtl="0" algn="l">
              <a:spcBef>
                <a:spcPts val="600"/>
              </a:spcBef>
              <a:spcAft>
                <a:spcPts val="0"/>
              </a:spcAft>
              <a:buNone/>
            </a:pPr>
            <a:r>
              <a:t/>
            </a:r>
            <a:endParaRPr sz="1800"/>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10" name="Google Shape;210;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11" name="Google Shape;211;p28"/>
          <p:cNvGrpSpPr/>
          <p:nvPr/>
        </p:nvGrpSpPr>
        <p:grpSpPr>
          <a:xfrm>
            <a:off x="731002" y="235656"/>
            <a:ext cx="678619" cy="635255"/>
            <a:chOff x="4852739" y="3576300"/>
            <a:chExt cx="473400" cy="473400"/>
          </a:xfrm>
        </p:grpSpPr>
        <p:sp>
          <p:nvSpPr>
            <p:cNvPr id="212" name="Google Shape;212;p28"/>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213" name="Google Shape;213;p28"/>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4</a:t>
              </a:r>
              <a:endParaRPr sz="1600">
                <a:solidFill>
                  <a:schemeClr val="dk2"/>
                </a:solidFill>
                <a:latin typeface="Raleway"/>
                <a:ea typeface="Raleway"/>
                <a:cs typeface="Raleway"/>
                <a:sym typeface="Raleway"/>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Expansion</a:t>
            </a:r>
            <a:endParaRPr/>
          </a:p>
        </p:txBody>
      </p:sp>
      <p:sp>
        <p:nvSpPr>
          <p:cNvPr id="219" name="Google Shape;219;p2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20" name="Google Shape;220;p29"/>
          <p:cNvGrpSpPr/>
          <p:nvPr/>
        </p:nvGrpSpPr>
        <p:grpSpPr>
          <a:xfrm>
            <a:off x="716483" y="159463"/>
            <a:ext cx="678619" cy="635255"/>
            <a:chOff x="5842489" y="1703401"/>
            <a:chExt cx="473400" cy="473400"/>
          </a:xfrm>
        </p:grpSpPr>
        <p:sp>
          <p:nvSpPr>
            <p:cNvPr id="221" name="Google Shape;221;p29"/>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222" name="Google Shape;222;p29"/>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Raleway"/>
                  <a:ea typeface="Raleway"/>
                  <a:cs typeface="Raleway"/>
                  <a:sym typeface="Raleway"/>
                </a:rPr>
                <a:t>5</a:t>
              </a:r>
              <a:endParaRPr sz="1100">
                <a:solidFill>
                  <a:schemeClr val="dk2"/>
                </a:solidFill>
                <a:latin typeface="Raleway"/>
                <a:ea typeface="Raleway"/>
                <a:cs typeface="Raleway"/>
                <a:sym typeface="Raleway"/>
              </a:endParaRPr>
            </a:p>
          </p:txBody>
        </p:sp>
      </p:grpSp>
      <p:sp>
        <p:nvSpPr>
          <p:cNvPr id="223" name="Google Shape;223;p29"/>
          <p:cNvSpPr txBox="1"/>
          <p:nvPr>
            <p:ph idx="1" type="body"/>
          </p:nvPr>
        </p:nvSpPr>
        <p:spPr>
          <a:xfrm>
            <a:off x="346950" y="1022250"/>
            <a:ext cx="8450100" cy="3652500"/>
          </a:xfrm>
          <a:prstGeom prst="rect">
            <a:avLst/>
          </a:prstGeom>
          <a:solidFill>
            <a:schemeClr val="lt1"/>
          </a:solidFill>
        </p:spPr>
        <p:txBody>
          <a:bodyPr anchorCtr="0" anchor="t" bIns="0" lIns="0" spcFirstLastPara="1" rIns="0" wrap="square" tIns="0">
            <a:noAutofit/>
          </a:bodyPr>
          <a:lstStyle/>
          <a:p>
            <a:pPr indent="0" lvl="0" marL="0" marR="0" rtl="0" algn="just">
              <a:lnSpc>
                <a:spcPct val="115000"/>
              </a:lnSpc>
              <a:spcBef>
                <a:spcPts val="600"/>
              </a:spcBef>
              <a:spcAft>
                <a:spcPts val="0"/>
              </a:spcAft>
              <a:buNone/>
            </a:pPr>
            <a:r>
              <a:rPr lang="en" sz="2000">
                <a:solidFill>
                  <a:srgbClr val="434343"/>
                </a:solidFill>
                <a:latin typeface="Raleway"/>
                <a:ea typeface="Raleway"/>
                <a:cs typeface="Raleway"/>
                <a:sym typeface="Raleway"/>
              </a:rPr>
              <a:t>Assuming that the initial project is successful, there is the potential to include more contacts in more job fields and in more communities throughout the Ottawa Valley. There is also the potential for:</a:t>
            </a:r>
            <a:endParaRPr sz="2000">
              <a:solidFill>
                <a:srgbClr val="434343"/>
              </a:solidFill>
              <a:latin typeface="Raleway"/>
              <a:ea typeface="Raleway"/>
              <a:cs typeface="Raleway"/>
              <a:sym typeface="Raleway"/>
            </a:endParaRPr>
          </a:p>
          <a:p>
            <a:pPr indent="-355600" lvl="0" marL="457200" marR="0" rtl="0" algn="just">
              <a:lnSpc>
                <a:spcPct val="115000"/>
              </a:lnSpc>
              <a:spcBef>
                <a:spcPts val="600"/>
              </a:spcBef>
              <a:spcAft>
                <a:spcPts val="0"/>
              </a:spcAft>
              <a:buClr>
                <a:srgbClr val="434343"/>
              </a:buClr>
              <a:buSzPts val="2000"/>
              <a:buFont typeface="Raleway"/>
              <a:buChar char="⬩"/>
            </a:pPr>
            <a:r>
              <a:rPr lang="en" sz="2000">
                <a:solidFill>
                  <a:srgbClr val="434343"/>
                </a:solidFill>
                <a:latin typeface="Raleway"/>
                <a:ea typeface="Raleway"/>
                <a:cs typeface="Raleway"/>
                <a:sym typeface="Raleway"/>
              </a:rPr>
              <a:t>providing this resource to more young women, regardless of school affiliation or location.</a:t>
            </a:r>
            <a:endParaRPr sz="2000">
              <a:solidFill>
                <a:srgbClr val="434343"/>
              </a:solidFill>
              <a:latin typeface="Raleway"/>
              <a:ea typeface="Raleway"/>
              <a:cs typeface="Raleway"/>
              <a:sym typeface="Raleway"/>
            </a:endParaRPr>
          </a:p>
          <a:p>
            <a:pPr indent="-355600" lvl="0" marL="457200" marR="0" rtl="0" algn="just">
              <a:lnSpc>
                <a:spcPct val="115000"/>
              </a:lnSpc>
              <a:spcBef>
                <a:spcPts val="0"/>
              </a:spcBef>
              <a:spcAft>
                <a:spcPts val="0"/>
              </a:spcAft>
              <a:buClr>
                <a:srgbClr val="434343"/>
              </a:buClr>
              <a:buSzPts val="2000"/>
              <a:buFont typeface="Raleway"/>
              <a:buChar char="⬩"/>
            </a:pPr>
            <a:r>
              <a:rPr lang="en" sz="2000">
                <a:solidFill>
                  <a:srgbClr val="434343"/>
                </a:solidFill>
                <a:latin typeface="Raleway"/>
                <a:ea typeface="Raleway"/>
                <a:cs typeface="Raleway"/>
                <a:sym typeface="Raleway"/>
              </a:rPr>
              <a:t>Expand publicity towards students who do not identify as female or to young men who lack positive role models at home.</a:t>
            </a:r>
            <a:endParaRPr sz="2000">
              <a:solidFill>
                <a:srgbClr val="434343"/>
              </a:solidFill>
              <a:latin typeface="Raleway"/>
              <a:ea typeface="Raleway"/>
              <a:cs typeface="Raleway"/>
              <a:sym typeface="Raleway"/>
            </a:endParaRPr>
          </a:p>
          <a:p>
            <a:pPr indent="-355600" lvl="0" marL="457200" marR="0" rtl="0" algn="just">
              <a:lnSpc>
                <a:spcPct val="115000"/>
              </a:lnSpc>
              <a:spcBef>
                <a:spcPts val="0"/>
              </a:spcBef>
              <a:spcAft>
                <a:spcPts val="0"/>
              </a:spcAft>
              <a:buClr>
                <a:srgbClr val="434343"/>
              </a:buClr>
              <a:buSzPts val="2000"/>
              <a:buFont typeface="Raleway"/>
              <a:buChar char="⬩"/>
            </a:pPr>
            <a:r>
              <a:rPr lang="en" sz="2000">
                <a:solidFill>
                  <a:srgbClr val="434343"/>
                </a:solidFill>
                <a:latin typeface="Raleway"/>
                <a:ea typeface="Raleway"/>
                <a:cs typeface="Raleway"/>
                <a:sym typeface="Raleway"/>
              </a:rPr>
              <a:t>Expanding to provide mentors from a larger variety of jobs.</a:t>
            </a:r>
            <a:endParaRPr sz="2000">
              <a:solidFill>
                <a:srgbClr val="434343"/>
              </a:solidFill>
              <a:latin typeface="Raleway"/>
              <a:ea typeface="Raleway"/>
              <a:cs typeface="Raleway"/>
              <a:sym typeface="Raleway"/>
            </a:endParaRPr>
          </a:p>
          <a:p>
            <a:pPr indent="0" lvl="0" marL="0" marR="0" rtl="0" algn="l">
              <a:lnSpc>
                <a:spcPct val="115000"/>
              </a:lnSpc>
              <a:spcBef>
                <a:spcPts val="600"/>
              </a:spcBef>
              <a:spcAft>
                <a:spcPts val="0"/>
              </a:spcAft>
              <a:buNone/>
            </a:pPr>
            <a:r>
              <a:t/>
            </a:r>
            <a:endParaRPr sz="1700">
              <a:solidFill>
                <a:srgbClr val="434343"/>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ctrTitle"/>
          </p:nvPr>
        </p:nvSpPr>
        <p:spPr>
          <a:xfrm>
            <a:off x="1039100" y="1659550"/>
            <a:ext cx="70659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i="0" lang="en"/>
              <a:t>3</a:t>
            </a:r>
            <a:r>
              <a:rPr i="0" lang="en"/>
              <a:t>.</a:t>
            </a:r>
            <a:endParaRPr i="0"/>
          </a:p>
          <a:p>
            <a:pPr indent="0" lvl="0" marL="0" rtl="0" algn="ctr">
              <a:spcBef>
                <a:spcPts val="0"/>
              </a:spcBef>
              <a:spcAft>
                <a:spcPts val="0"/>
              </a:spcAft>
              <a:buNone/>
            </a:pPr>
            <a:r>
              <a:rPr lang="en">
                <a:solidFill>
                  <a:srgbClr val="134F5C"/>
                </a:solidFill>
              </a:rPr>
              <a:t>Statistics</a:t>
            </a:r>
            <a:endParaRPr>
              <a:solidFill>
                <a:srgbClr val="134F5C"/>
              </a:solidFill>
            </a:endParaRPr>
          </a:p>
        </p:txBody>
      </p:sp>
      <p:sp>
        <p:nvSpPr>
          <p:cNvPr id="229" name="Google Shape;229;p30"/>
          <p:cNvSpPr txBox="1"/>
          <p:nvPr>
            <p:ph idx="1" type="subTitle"/>
          </p:nvPr>
        </p:nvSpPr>
        <p:spPr>
          <a:xfrm>
            <a:off x="1039100" y="2916252"/>
            <a:ext cx="7065900" cy="250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Statistical information as to why a project of this kind is so valuable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31"/>
          <p:cNvSpPr txBox="1"/>
          <p:nvPr>
            <p:ph idx="1" type="body"/>
          </p:nvPr>
        </p:nvSpPr>
        <p:spPr>
          <a:xfrm>
            <a:off x="558300" y="1842000"/>
            <a:ext cx="8369100" cy="14595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b="1" i="0" lang="en" sz="2600">
                <a:latin typeface="Raleway"/>
                <a:ea typeface="Raleway"/>
                <a:cs typeface="Raleway"/>
                <a:sym typeface="Raleway"/>
              </a:rPr>
              <a:t>“Seeing is Believing”: </a:t>
            </a:r>
            <a:r>
              <a:rPr i="0" lang="en" sz="2600">
                <a:latin typeface="Raleway"/>
                <a:ea typeface="Raleway"/>
                <a:cs typeface="Raleway"/>
                <a:sym typeface="Raleway"/>
              </a:rPr>
              <a:t>“Women are much more likely to pursue a career if they are being empowered by seeing a woman in their career aspiration”</a:t>
            </a:r>
            <a:endParaRPr i="0" sz="2600">
              <a:latin typeface="Raleway"/>
              <a:ea typeface="Raleway"/>
              <a:cs typeface="Raleway"/>
              <a:sym typeface="Raleway"/>
            </a:endParaRPr>
          </a:p>
          <a:p>
            <a:pPr indent="0" lvl="0" marL="0" rtl="0" algn="ctr">
              <a:spcBef>
                <a:spcPts val="600"/>
              </a:spcBef>
              <a:spcAft>
                <a:spcPts val="0"/>
              </a:spcAft>
              <a:buNone/>
            </a:pPr>
            <a:r>
              <a:rPr lang="en" sz="2600">
                <a:latin typeface="Raleway"/>
                <a:ea typeface="Raleway"/>
                <a:cs typeface="Raleway"/>
                <a:sym typeface="Raleway"/>
              </a:rPr>
              <a:t>(</a:t>
            </a:r>
            <a:r>
              <a:rPr lang="en" sz="2600" u="sng">
                <a:latin typeface="Raleway"/>
                <a:ea typeface="Raleway"/>
                <a:cs typeface="Raleway"/>
                <a:sym typeface="Raleway"/>
                <a:hlinkClick r:id="rId3"/>
              </a:rPr>
              <a:t>Forbes, 2020</a:t>
            </a:r>
            <a:r>
              <a:rPr lang="en" sz="2600">
                <a:latin typeface="Raleway"/>
                <a:ea typeface="Raleway"/>
                <a:cs typeface="Raleway"/>
                <a:sym typeface="Raleway"/>
              </a:rPr>
              <a:t>)</a:t>
            </a:r>
            <a:endParaRPr sz="2600">
              <a:latin typeface="Raleway"/>
              <a:ea typeface="Raleway"/>
              <a:cs typeface="Raleway"/>
              <a:sym typeface="Raleway"/>
            </a:endParaRPr>
          </a:p>
          <a:p>
            <a:pPr indent="0" lvl="0" marL="0" rtl="0" algn="ctr">
              <a:spcBef>
                <a:spcPts val="600"/>
              </a:spcBef>
              <a:spcAft>
                <a:spcPts val="0"/>
              </a:spcAft>
              <a:buNone/>
            </a:pPr>
            <a:r>
              <a:t/>
            </a:r>
            <a:endParaRPr b="1" i="0" sz="2600">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The Influence of Role Models</a:t>
            </a:r>
            <a:endParaRPr/>
          </a:p>
        </p:txBody>
      </p:sp>
      <p:sp>
        <p:nvSpPr>
          <p:cNvPr id="241" name="Google Shape;241;p32"/>
          <p:cNvSpPr txBox="1"/>
          <p:nvPr>
            <p:ph idx="1" type="body"/>
          </p:nvPr>
        </p:nvSpPr>
        <p:spPr>
          <a:xfrm>
            <a:off x="193950" y="893075"/>
            <a:ext cx="8756100" cy="3986100"/>
          </a:xfrm>
          <a:prstGeom prst="rect">
            <a:avLst/>
          </a:prstGeom>
          <a:solidFill>
            <a:schemeClr val="lt1"/>
          </a:solidFill>
        </p:spPr>
        <p:txBody>
          <a:bodyPr anchorCtr="0" anchor="t" bIns="0" lIns="0" spcFirstLastPara="1" rIns="0" wrap="square" tIns="0">
            <a:noAutofit/>
          </a:bodyPr>
          <a:lstStyle/>
          <a:p>
            <a:pPr indent="0" lvl="0" marL="0" marR="0" rtl="0" algn="just">
              <a:lnSpc>
                <a:spcPct val="115000"/>
              </a:lnSpc>
              <a:spcBef>
                <a:spcPts val="600"/>
              </a:spcBef>
              <a:spcAft>
                <a:spcPts val="0"/>
              </a:spcAft>
              <a:buNone/>
            </a:pPr>
            <a:r>
              <a:rPr lang="en" sz="1800">
                <a:solidFill>
                  <a:srgbClr val="434343"/>
                </a:solidFill>
                <a:latin typeface="Raleway"/>
                <a:ea typeface="Raleway"/>
                <a:cs typeface="Raleway"/>
                <a:sym typeface="Raleway"/>
              </a:rPr>
              <a:t>As a young woman, it is easier to envision myself in a career when I see other women already succeeding in the same position. A 2015 study on role models, called </a:t>
            </a:r>
            <a:r>
              <a:rPr lang="en" sz="1800" u="sng">
                <a:solidFill>
                  <a:schemeClr val="dk2"/>
                </a:solidFill>
                <a:latin typeface="Raleway"/>
                <a:ea typeface="Raleway"/>
                <a:cs typeface="Raleway"/>
                <a:sym typeface="Raleway"/>
                <a:hlinkClick r:id="rId3">
                  <a:extLst>
                    <a:ext uri="{A12FA001-AC4F-418D-AE19-62706E023703}">
                      <ahyp:hlinkClr val="tx"/>
                    </a:ext>
                  </a:extLst>
                </a:hlinkClick>
              </a:rPr>
              <a:t>“The Motivational Theory of Role Modeling: How Role Models Influence Role Aspirants’ Goals”</a:t>
            </a:r>
            <a:r>
              <a:rPr lang="en" sz="1800">
                <a:solidFill>
                  <a:srgbClr val="434343"/>
                </a:solidFill>
                <a:latin typeface="Raleway"/>
                <a:ea typeface="Raleway"/>
                <a:cs typeface="Raleway"/>
                <a:sym typeface="Raleway"/>
              </a:rPr>
              <a:t> echoed this, outlining the following benefits of role models: </a:t>
            </a:r>
            <a:endParaRPr sz="1800">
              <a:solidFill>
                <a:srgbClr val="434343"/>
              </a:solidFill>
              <a:latin typeface="Raleway"/>
              <a:ea typeface="Raleway"/>
              <a:cs typeface="Raleway"/>
              <a:sym typeface="Raleway"/>
            </a:endParaRPr>
          </a:p>
          <a:p>
            <a:pPr indent="-342900" lvl="0" marL="457200" marR="0" rtl="0" algn="just">
              <a:lnSpc>
                <a:spcPct val="115000"/>
              </a:lnSpc>
              <a:spcBef>
                <a:spcPts val="60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Role models act as behavioral models;</a:t>
            </a:r>
            <a:endParaRPr sz="1800">
              <a:solidFill>
                <a:srgbClr val="434343"/>
              </a:solidFill>
              <a:latin typeface="Raleway"/>
              <a:ea typeface="Raleway"/>
              <a:cs typeface="Raleway"/>
              <a:sym typeface="Raleway"/>
            </a:endParaRPr>
          </a:p>
          <a:p>
            <a:pPr indent="-342900" lvl="0" marL="457200" marR="0" rtl="0" algn="just">
              <a:lnSpc>
                <a:spcPct val="115000"/>
              </a:lnSpc>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Role models represent the possible; and</a:t>
            </a:r>
            <a:endParaRPr sz="1800">
              <a:solidFill>
                <a:srgbClr val="434343"/>
              </a:solidFill>
              <a:latin typeface="Raleway"/>
              <a:ea typeface="Raleway"/>
              <a:cs typeface="Raleway"/>
              <a:sym typeface="Raleway"/>
            </a:endParaRPr>
          </a:p>
          <a:p>
            <a:pPr indent="-342900" lvl="0" marL="457200" marR="0" rtl="0" algn="just">
              <a:lnSpc>
                <a:spcPct val="115000"/>
              </a:lnSpc>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Role models are inspirational.</a:t>
            </a:r>
            <a:endParaRPr sz="1800">
              <a:solidFill>
                <a:srgbClr val="434343"/>
              </a:solidFill>
              <a:latin typeface="Raleway"/>
              <a:ea typeface="Raleway"/>
              <a:cs typeface="Raleway"/>
              <a:sym typeface="Raleway"/>
            </a:endParaRPr>
          </a:p>
          <a:p>
            <a:pPr indent="0" lvl="0" marL="0" marR="0" rtl="0" algn="just">
              <a:lnSpc>
                <a:spcPct val="115000"/>
              </a:lnSpc>
              <a:spcBef>
                <a:spcPts val="600"/>
              </a:spcBef>
              <a:spcAft>
                <a:spcPts val="0"/>
              </a:spcAft>
              <a:buNone/>
            </a:pPr>
            <a:r>
              <a:rPr lang="en" sz="1800">
                <a:solidFill>
                  <a:srgbClr val="434343"/>
                </a:solidFill>
                <a:latin typeface="Raleway"/>
                <a:ea typeface="Raleway"/>
                <a:cs typeface="Raleway"/>
                <a:sym typeface="Raleway"/>
              </a:rPr>
              <a:t>Another study from 2005 (</a:t>
            </a:r>
            <a:r>
              <a:rPr lang="en" sz="1800" u="sng">
                <a:solidFill>
                  <a:schemeClr val="dk2"/>
                </a:solidFill>
                <a:latin typeface="Raleway"/>
                <a:ea typeface="Raleway"/>
                <a:cs typeface="Raleway"/>
                <a:sym typeface="Raleway"/>
                <a:hlinkClick r:id="rId4">
                  <a:extLst>
                    <a:ext uri="{A12FA001-AC4F-418D-AE19-62706E023703}">
                      <ahyp:hlinkClr val="tx"/>
                    </a:ext>
                  </a:extLst>
                </a:hlinkClick>
              </a:rPr>
              <a:t>“Do Faculty Serve as Role Models? The Impact of Instructor Gender on Female Students”</a:t>
            </a:r>
            <a:r>
              <a:rPr lang="en" sz="1800">
                <a:solidFill>
                  <a:srgbClr val="434343"/>
                </a:solidFill>
                <a:latin typeface="Raleway"/>
                <a:ea typeface="Raleway"/>
                <a:cs typeface="Raleway"/>
                <a:sym typeface="Raleway"/>
              </a:rPr>
              <a:t>) showed that female students were more likely to pursue a career in or choose a major in Science, Technology, Engineering and Mathematics (STEM), a field where women are often underrepresented, if their professor was female and if females were represented within the faculty.</a:t>
            </a:r>
            <a:endParaRPr sz="1800">
              <a:solidFill>
                <a:srgbClr val="434343"/>
              </a:solidFill>
              <a:latin typeface="Raleway"/>
              <a:ea typeface="Raleway"/>
              <a:cs typeface="Raleway"/>
              <a:sym typeface="Raleway"/>
            </a:endParaRPr>
          </a:p>
          <a:p>
            <a:pPr indent="0" lvl="0" marL="0" marR="0" rtl="0" algn="l">
              <a:lnSpc>
                <a:spcPct val="115000"/>
              </a:lnSpc>
              <a:spcBef>
                <a:spcPts val="600"/>
              </a:spcBef>
              <a:spcAft>
                <a:spcPts val="0"/>
              </a:spcAft>
              <a:buNone/>
            </a:pPr>
            <a:r>
              <a:t/>
            </a:r>
            <a:endParaRPr sz="1800">
              <a:solidFill>
                <a:srgbClr val="434343"/>
              </a:solidFill>
              <a:latin typeface="Raleway"/>
              <a:ea typeface="Raleway"/>
              <a:cs typeface="Raleway"/>
              <a:sym typeface="Raleway"/>
            </a:endParaRPr>
          </a:p>
          <a:p>
            <a:pPr indent="0" lvl="0" marL="0" marR="0" rtl="0" algn="l">
              <a:lnSpc>
                <a:spcPct val="115000"/>
              </a:lnSpc>
              <a:spcBef>
                <a:spcPts val="600"/>
              </a:spcBef>
              <a:spcAft>
                <a:spcPts val="0"/>
              </a:spcAft>
              <a:buNone/>
            </a:pPr>
            <a:r>
              <a:t/>
            </a:r>
            <a:endParaRPr sz="1800">
              <a:solidFill>
                <a:srgbClr val="434343"/>
              </a:solidFill>
              <a:latin typeface="Raleway"/>
              <a:ea typeface="Raleway"/>
              <a:cs typeface="Raleway"/>
              <a:sym typeface="Raleway"/>
            </a:endParaRPr>
          </a:p>
        </p:txBody>
      </p:sp>
      <p:sp>
        <p:nvSpPr>
          <p:cNvPr id="242" name="Google Shape;242;p3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Female Role Models Within </a:t>
            </a:r>
            <a:r>
              <a:rPr lang="en"/>
              <a:t>Government</a:t>
            </a:r>
            <a:endParaRPr/>
          </a:p>
        </p:txBody>
      </p:sp>
      <p:sp>
        <p:nvSpPr>
          <p:cNvPr id="248" name="Google Shape;248;p33"/>
          <p:cNvSpPr txBox="1"/>
          <p:nvPr>
            <p:ph idx="1" type="body"/>
          </p:nvPr>
        </p:nvSpPr>
        <p:spPr>
          <a:xfrm>
            <a:off x="302550" y="918475"/>
            <a:ext cx="8667900" cy="4138500"/>
          </a:xfrm>
          <a:prstGeom prst="rect">
            <a:avLst/>
          </a:prstGeom>
          <a:solidFill>
            <a:schemeClr val="lt1"/>
          </a:solidFill>
        </p:spPr>
        <p:txBody>
          <a:bodyPr anchorCtr="0" anchor="t" bIns="0" lIns="0" spcFirstLastPara="1" rIns="0" wrap="square" tIns="0">
            <a:noAutofit/>
          </a:bodyPr>
          <a:lstStyle/>
          <a:p>
            <a:pPr indent="0" lvl="0" marL="0" marR="0" rtl="0" algn="just">
              <a:lnSpc>
                <a:spcPct val="115000"/>
              </a:lnSpc>
              <a:spcBef>
                <a:spcPts val="600"/>
              </a:spcBef>
              <a:spcAft>
                <a:spcPts val="0"/>
              </a:spcAft>
              <a:buNone/>
            </a:pPr>
            <a:r>
              <a:rPr lang="en" sz="1800">
                <a:solidFill>
                  <a:srgbClr val="434343"/>
                </a:solidFill>
                <a:latin typeface="Raleway"/>
                <a:ea typeface="Raleway"/>
                <a:cs typeface="Raleway"/>
                <a:sym typeface="Raleway"/>
              </a:rPr>
              <a:t>Although lack of female role models is most prevalent within STEM subjects, this extends into other fields as well, such as a field I have strongly considered myself: Political Science &amp; Government. Although female presence has increased in politics, with Canada electing a record number of female MPs in 2019, this is still an issue today in both Canada and the US.</a:t>
            </a:r>
            <a:endParaRPr sz="1800">
              <a:solidFill>
                <a:srgbClr val="434343"/>
              </a:solidFill>
              <a:latin typeface="Raleway"/>
              <a:ea typeface="Raleway"/>
              <a:cs typeface="Raleway"/>
              <a:sym typeface="Raleway"/>
            </a:endParaRPr>
          </a:p>
          <a:p>
            <a:pPr indent="0" lvl="0" marL="0" marR="0" rtl="0" algn="just">
              <a:lnSpc>
                <a:spcPct val="115000"/>
              </a:lnSpc>
              <a:spcBef>
                <a:spcPts val="600"/>
              </a:spcBef>
              <a:spcAft>
                <a:spcPts val="0"/>
              </a:spcAft>
              <a:buNone/>
            </a:pPr>
            <a:r>
              <a:t/>
            </a:r>
            <a:endParaRPr sz="400">
              <a:solidFill>
                <a:srgbClr val="434343"/>
              </a:solidFill>
              <a:latin typeface="Raleway"/>
              <a:ea typeface="Raleway"/>
              <a:cs typeface="Raleway"/>
              <a:sym typeface="Raleway"/>
            </a:endParaRPr>
          </a:p>
          <a:p>
            <a:pPr indent="0" lvl="0" marL="0" marR="0" rtl="0" algn="just">
              <a:lnSpc>
                <a:spcPct val="115000"/>
              </a:lnSpc>
              <a:spcBef>
                <a:spcPts val="600"/>
              </a:spcBef>
              <a:spcAft>
                <a:spcPts val="0"/>
              </a:spcAft>
              <a:buNone/>
            </a:pPr>
            <a:r>
              <a:rPr lang="en" sz="1800">
                <a:solidFill>
                  <a:srgbClr val="434343"/>
                </a:solidFill>
                <a:latin typeface="Raleway"/>
                <a:ea typeface="Raleway"/>
                <a:cs typeface="Raleway"/>
                <a:sym typeface="Raleway"/>
              </a:rPr>
              <a:t>A 2007 study in the UK </a:t>
            </a:r>
            <a:r>
              <a:rPr lang="en" sz="1800" u="sng">
                <a:solidFill>
                  <a:schemeClr val="dk2"/>
                </a:solidFill>
                <a:latin typeface="Raleway"/>
                <a:ea typeface="Raleway"/>
                <a:cs typeface="Raleway"/>
                <a:sym typeface="Raleway"/>
                <a:hlinkClick r:id="rId3">
                  <a:extLst>
                    <a:ext uri="{A12FA001-AC4F-418D-AE19-62706E023703}">
                      <ahyp:hlinkClr val="tx"/>
                    </a:ext>
                  </a:extLst>
                </a:hlinkClick>
              </a:rPr>
              <a:t>“Leading by Example: Female Members of Parliament as Political Role Models”</a:t>
            </a:r>
            <a:r>
              <a:rPr lang="en" sz="1800">
                <a:solidFill>
                  <a:srgbClr val="434343"/>
                </a:solidFill>
                <a:latin typeface="Raleway"/>
                <a:ea typeface="Raleway"/>
                <a:cs typeface="Raleway"/>
                <a:sym typeface="Raleway"/>
              </a:rPr>
              <a:t> found “where there are more female members of parliament (MPs), adolescent girls are more likely to discuss politics with friends and to intend to participate in politics as adults”, further proving the importance of female role models to all. Unfortunately, </a:t>
            </a:r>
            <a:r>
              <a:rPr lang="en" sz="1800" u="sng">
                <a:solidFill>
                  <a:schemeClr val="dk2"/>
                </a:solidFill>
                <a:latin typeface="Raleway"/>
                <a:ea typeface="Raleway"/>
                <a:cs typeface="Raleway"/>
                <a:sym typeface="Raleway"/>
                <a:hlinkClick r:id="rId4">
                  <a:extLst>
                    <a:ext uri="{A12FA001-AC4F-418D-AE19-62706E023703}">
                      <ahyp:hlinkClr val="tx"/>
                    </a:ext>
                  </a:extLst>
                </a:hlinkClick>
              </a:rPr>
              <a:t>CBC News</a:t>
            </a:r>
            <a:r>
              <a:rPr lang="en" sz="1800">
                <a:solidFill>
                  <a:srgbClr val="434343"/>
                </a:solidFill>
                <a:latin typeface="Raleway"/>
                <a:ea typeface="Raleway"/>
                <a:cs typeface="Raleway"/>
                <a:sym typeface="Raleway"/>
              </a:rPr>
              <a:t> reported that only 29% of seats in the Canadian House of Commons are occupied by women, often deterring women from participating in politics as adults</a:t>
            </a:r>
            <a:r>
              <a:rPr lang="en" sz="1700">
                <a:solidFill>
                  <a:srgbClr val="434343"/>
                </a:solidFill>
                <a:latin typeface="Raleway"/>
                <a:ea typeface="Raleway"/>
                <a:cs typeface="Raleway"/>
                <a:sym typeface="Raleway"/>
              </a:rPr>
              <a:t>. </a:t>
            </a:r>
            <a:endParaRPr sz="1700">
              <a:solidFill>
                <a:srgbClr val="434343"/>
              </a:solidFill>
              <a:latin typeface="Raleway"/>
              <a:ea typeface="Raleway"/>
              <a:cs typeface="Raleway"/>
              <a:sym typeface="Raleway"/>
            </a:endParaRPr>
          </a:p>
          <a:p>
            <a:pPr indent="0" lvl="0" marL="0" marR="0" rtl="0" algn="l">
              <a:lnSpc>
                <a:spcPct val="115000"/>
              </a:lnSpc>
              <a:spcBef>
                <a:spcPts val="600"/>
              </a:spcBef>
              <a:spcAft>
                <a:spcPts val="0"/>
              </a:spcAft>
              <a:buNone/>
            </a:pPr>
            <a:r>
              <a:t/>
            </a:r>
            <a:endParaRPr sz="1700">
              <a:solidFill>
                <a:srgbClr val="434343"/>
              </a:solidFill>
              <a:latin typeface="Raleway"/>
              <a:ea typeface="Raleway"/>
              <a:cs typeface="Raleway"/>
              <a:sym typeface="Raleway"/>
            </a:endParaRPr>
          </a:p>
        </p:txBody>
      </p:sp>
      <p:sp>
        <p:nvSpPr>
          <p:cNvPr id="249" name="Google Shape;249;p3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ctrTitle"/>
          </p:nvPr>
        </p:nvSpPr>
        <p:spPr>
          <a:xfrm>
            <a:off x="1039100" y="1659550"/>
            <a:ext cx="70659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i="0" lang="en"/>
              <a:t>1.</a:t>
            </a:r>
            <a:endParaRPr i="0"/>
          </a:p>
          <a:p>
            <a:pPr indent="0" lvl="0" marL="0" rtl="0" algn="ctr">
              <a:spcBef>
                <a:spcPts val="0"/>
              </a:spcBef>
              <a:spcAft>
                <a:spcPts val="0"/>
              </a:spcAft>
              <a:buNone/>
            </a:pPr>
            <a:r>
              <a:rPr lang="en">
                <a:solidFill>
                  <a:srgbClr val="134F5C"/>
                </a:solidFill>
              </a:rPr>
              <a:t>Background</a:t>
            </a:r>
            <a:endParaRPr>
              <a:solidFill>
                <a:srgbClr val="134F5C"/>
              </a:solidFill>
            </a:endParaRPr>
          </a:p>
        </p:txBody>
      </p:sp>
      <p:sp>
        <p:nvSpPr>
          <p:cNvPr id="96" name="Google Shape;96;p16"/>
          <p:cNvSpPr txBox="1"/>
          <p:nvPr>
            <p:ph idx="1" type="subTitle"/>
          </p:nvPr>
        </p:nvSpPr>
        <p:spPr>
          <a:xfrm>
            <a:off x="1039100" y="2916252"/>
            <a:ext cx="7065900" cy="250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The barrier faced, my goal, and m</a:t>
            </a:r>
            <a:r>
              <a:rPr lang="en"/>
              <a:t>y </a:t>
            </a:r>
            <a:r>
              <a:rPr lang="en"/>
              <a:t>personal </a:t>
            </a:r>
            <a:r>
              <a:rPr lang="en"/>
              <a:t>experiences</a:t>
            </a:r>
            <a:endParaRPr/>
          </a:p>
          <a:p>
            <a:pPr indent="0" lvl="0" marL="0" rtl="0" algn="ctr">
              <a:spcBef>
                <a:spcPts val="0"/>
              </a:spcBef>
              <a:spcAft>
                <a:spcPts val="0"/>
              </a:spcAft>
              <a:buNone/>
            </a:pPr>
            <a:r>
              <a:rPr lang="en"/>
              <a:t>with mentorship (and </a:t>
            </a:r>
            <a:r>
              <a:rPr lang="en"/>
              <a:t>lack thereof)</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txBox="1"/>
          <p:nvPr>
            <p:ph type="ctrTitle"/>
          </p:nvPr>
        </p:nvSpPr>
        <p:spPr>
          <a:xfrm>
            <a:off x="1039100" y="1659550"/>
            <a:ext cx="70659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i="0" lang="en"/>
              <a:t>4</a:t>
            </a:r>
            <a:r>
              <a:rPr i="0" lang="en"/>
              <a:t>.</a:t>
            </a:r>
            <a:endParaRPr i="0"/>
          </a:p>
          <a:p>
            <a:pPr indent="0" lvl="0" marL="0" rtl="0" algn="ctr">
              <a:spcBef>
                <a:spcPts val="0"/>
              </a:spcBef>
              <a:spcAft>
                <a:spcPts val="0"/>
              </a:spcAft>
              <a:buNone/>
            </a:pPr>
            <a:r>
              <a:rPr lang="en">
                <a:solidFill>
                  <a:srgbClr val="134F5C"/>
                </a:solidFill>
              </a:rPr>
              <a:t>Conclusion</a:t>
            </a:r>
            <a:endParaRPr>
              <a:solidFill>
                <a:srgbClr val="134F5C"/>
              </a:solidFill>
            </a:endParaRPr>
          </a:p>
        </p:txBody>
      </p:sp>
      <p:sp>
        <p:nvSpPr>
          <p:cNvPr id="255" name="Google Shape;255;p34"/>
          <p:cNvSpPr txBox="1"/>
          <p:nvPr>
            <p:ph idx="1" type="subTitle"/>
          </p:nvPr>
        </p:nvSpPr>
        <p:spPr>
          <a:xfrm>
            <a:off x="1039100" y="2916252"/>
            <a:ext cx="7065900" cy="250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Closing statements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0" y="152775"/>
            <a:ext cx="9144000" cy="648600"/>
          </a:xfrm>
          <a:prstGeom prst="rect">
            <a:avLst/>
          </a:prstGeom>
        </p:spPr>
        <p:txBody>
          <a:bodyPr anchorCtr="0" anchor="b" bIns="0" lIns="0" spcFirstLastPara="1" rIns="0" wrap="square" tIns="0">
            <a:noAutofit/>
          </a:bodyPr>
          <a:lstStyle/>
          <a:p>
            <a:pPr indent="0" lvl="0" marL="457200" rtl="0" algn="ctr">
              <a:spcBef>
                <a:spcPts val="0"/>
              </a:spcBef>
              <a:spcAft>
                <a:spcPts val="0"/>
              </a:spcAft>
              <a:buNone/>
            </a:pPr>
            <a:r>
              <a:rPr lang="en"/>
              <a:t>Conclusion</a:t>
            </a:r>
            <a:endParaRPr/>
          </a:p>
        </p:txBody>
      </p:sp>
      <p:sp>
        <p:nvSpPr>
          <p:cNvPr id="261" name="Google Shape;261;p35"/>
          <p:cNvSpPr txBox="1"/>
          <p:nvPr>
            <p:ph idx="1" type="body"/>
          </p:nvPr>
        </p:nvSpPr>
        <p:spPr>
          <a:xfrm>
            <a:off x="449575" y="994450"/>
            <a:ext cx="8450100" cy="3691500"/>
          </a:xfrm>
          <a:prstGeom prst="rect">
            <a:avLst/>
          </a:prstGeom>
          <a:solidFill>
            <a:schemeClr val="lt1"/>
          </a:solidFill>
        </p:spPr>
        <p:txBody>
          <a:bodyPr anchorCtr="0" anchor="t" bIns="0" lIns="0" spcFirstLastPara="1" rIns="0" wrap="square" tIns="0">
            <a:noAutofit/>
          </a:bodyPr>
          <a:lstStyle/>
          <a:p>
            <a:pPr indent="0" lvl="0" marL="0" marR="0" rtl="0" algn="just">
              <a:lnSpc>
                <a:spcPct val="115000"/>
              </a:lnSpc>
              <a:spcBef>
                <a:spcPts val="600"/>
              </a:spcBef>
              <a:spcAft>
                <a:spcPts val="0"/>
              </a:spcAft>
              <a:buNone/>
            </a:pPr>
            <a:r>
              <a:rPr lang="en" sz="1900">
                <a:solidFill>
                  <a:srgbClr val="434343"/>
                </a:solidFill>
                <a:latin typeface="Raleway"/>
                <a:ea typeface="Raleway"/>
                <a:cs typeface="Raleway"/>
                <a:sym typeface="Raleway"/>
              </a:rPr>
              <a:t>To conclude, I believe that this opportunity would allow for young women in our region to feel more confident in their post-secondary endeavors, even if they are pursuing a non-traditional pathway. This would allow for successful women in Deep River to continue to give back to our community, sharing their wisdom and experience with a new generation of young women, therefore creating a cycle of positive change for future years of mentorship.</a:t>
            </a:r>
            <a:endParaRPr sz="1900">
              <a:solidFill>
                <a:srgbClr val="434343"/>
              </a:solidFill>
              <a:latin typeface="Raleway"/>
              <a:ea typeface="Raleway"/>
              <a:cs typeface="Raleway"/>
              <a:sym typeface="Raleway"/>
            </a:endParaRPr>
          </a:p>
          <a:p>
            <a:pPr indent="0" lvl="0" marL="0" marR="0" rtl="0" algn="just">
              <a:lnSpc>
                <a:spcPct val="115000"/>
              </a:lnSpc>
              <a:spcBef>
                <a:spcPts val="600"/>
              </a:spcBef>
              <a:spcAft>
                <a:spcPts val="0"/>
              </a:spcAft>
              <a:buNone/>
            </a:pPr>
            <a:r>
              <a:t/>
            </a:r>
            <a:endParaRPr sz="400">
              <a:solidFill>
                <a:srgbClr val="434343"/>
              </a:solidFill>
              <a:latin typeface="Raleway"/>
              <a:ea typeface="Raleway"/>
              <a:cs typeface="Raleway"/>
              <a:sym typeface="Raleway"/>
            </a:endParaRPr>
          </a:p>
          <a:p>
            <a:pPr indent="0" lvl="0" marL="0" marR="0" rtl="0" algn="just">
              <a:lnSpc>
                <a:spcPct val="115000"/>
              </a:lnSpc>
              <a:spcBef>
                <a:spcPts val="600"/>
              </a:spcBef>
              <a:spcAft>
                <a:spcPts val="0"/>
              </a:spcAft>
              <a:buNone/>
            </a:pPr>
            <a:r>
              <a:rPr lang="en" sz="1900">
                <a:solidFill>
                  <a:srgbClr val="434343"/>
                </a:solidFill>
                <a:latin typeface="Raleway"/>
                <a:ea typeface="Raleway"/>
                <a:cs typeface="Raleway"/>
                <a:sym typeface="Raleway"/>
              </a:rPr>
              <a:t>On a larger scale, non-traditional pathways can become more normalized. No job should be a ‘woman’s job’ or a ‘man’s job’ and women should have the same opportunities as men. By providing mentorship, we can begin to chip away at this outdated principle.</a:t>
            </a:r>
            <a:endParaRPr sz="1900">
              <a:solidFill>
                <a:srgbClr val="434343"/>
              </a:solidFill>
              <a:latin typeface="Raleway"/>
              <a:ea typeface="Raleway"/>
              <a:cs typeface="Raleway"/>
              <a:sym typeface="Raleway"/>
            </a:endParaRPr>
          </a:p>
          <a:p>
            <a:pPr indent="0" lvl="0" marL="0" rtl="0" algn="ctr">
              <a:spcBef>
                <a:spcPts val="600"/>
              </a:spcBef>
              <a:spcAft>
                <a:spcPts val="0"/>
              </a:spcAft>
              <a:buNone/>
            </a:pPr>
            <a:r>
              <a:t/>
            </a:r>
            <a:endParaRPr sz="1800">
              <a:solidFill>
                <a:srgbClr val="434343"/>
              </a:solidFill>
              <a:latin typeface="Raleway"/>
              <a:ea typeface="Raleway"/>
              <a:cs typeface="Raleway"/>
              <a:sym typeface="Raleway"/>
            </a:endParaRPr>
          </a:p>
          <a:p>
            <a:pPr indent="0" lvl="0" marL="0" rtl="0" algn="l">
              <a:spcBef>
                <a:spcPts val="600"/>
              </a:spcBef>
              <a:spcAft>
                <a:spcPts val="0"/>
              </a:spcAft>
              <a:buNone/>
            </a:pPr>
            <a:r>
              <a:t/>
            </a:r>
            <a:endParaRPr sz="1800">
              <a:solidFill>
                <a:srgbClr val="434343"/>
              </a:solidFill>
              <a:latin typeface="Raleway"/>
              <a:ea typeface="Raleway"/>
              <a:cs typeface="Raleway"/>
              <a:sym typeface="Raleway"/>
            </a:endParaRPr>
          </a:p>
          <a:p>
            <a:pPr indent="0" lvl="0" marL="0" rtl="0" algn="l">
              <a:spcBef>
                <a:spcPts val="600"/>
              </a:spcBef>
              <a:spcAft>
                <a:spcPts val="0"/>
              </a:spcAft>
              <a:buNone/>
            </a:pPr>
            <a:r>
              <a:t/>
            </a:r>
            <a:endParaRPr sz="1800">
              <a:solidFill>
                <a:srgbClr val="434343"/>
              </a:solidFill>
              <a:latin typeface="Raleway"/>
              <a:ea typeface="Raleway"/>
              <a:cs typeface="Raleway"/>
              <a:sym typeface="Raleway"/>
            </a:endParaRPr>
          </a:p>
        </p:txBody>
      </p:sp>
      <p:sp>
        <p:nvSpPr>
          <p:cNvPr id="262" name="Google Shape;262;p3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type="ctrTitle"/>
          </p:nvPr>
        </p:nvSpPr>
        <p:spPr>
          <a:xfrm>
            <a:off x="1039100" y="1659550"/>
            <a:ext cx="70659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i="0" lang="en"/>
              <a:t>5</a:t>
            </a:r>
            <a:r>
              <a:rPr i="0" lang="en"/>
              <a:t>.</a:t>
            </a:r>
            <a:endParaRPr i="0"/>
          </a:p>
          <a:p>
            <a:pPr indent="0" lvl="0" marL="0" rtl="0" algn="ctr">
              <a:spcBef>
                <a:spcPts val="0"/>
              </a:spcBef>
              <a:spcAft>
                <a:spcPts val="0"/>
              </a:spcAft>
              <a:buNone/>
            </a:pPr>
            <a:r>
              <a:rPr lang="en">
                <a:solidFill>
                  <a:srgbClr val="134F5C"/>
                </a:solidFill>
              </a:rPr>
              <a:t>Bibliography</a:t>
            </a:r>
            <a:endParaRPr>
              <a:solidFill>
                <a:srgbClr val="134F5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idx="1" type="body"/>
          </p:nvPr>
        </p:nvSpPr>
        <p:spPr>
          <a:xfrm>
            <a:off x="346950" y="376250"/>
            <a:ext cx="8450100" cy="4373400"/>
          </a:xfrm>
          <a:prstGeom prst="rect">
            <a:avLst/>
          </a:prstGeom>
          <a:solidFill>
            <a:schemeClr val="lt1"/>
          </a:solidFill>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200">
                <a:solidFill>
                  <a:srgbClr val="000000"/>
                </a:solidFill>
                <a:highlight>
                  <a:srgbClr val="FFFFFF"/>
                </a:highlight>
                <a:latin typeface="Helvetica"/>
                <a:ea typeface="Helvetica"/>
                <a:cs typeface="Helvetica"/>
                <a:sym typeface="Helvetica"/>
              </a:rPr>
              <a:t>Bettinger, Eric P., and Bridget Terry Long. “Do Faculty Serve as Role Models? The Impact of Instructor Gender on Female Students.” </a:t>
            </a:r>
            <a:r>
              <a:rPr i="1" lang="en" sz="1200">
                <a:solidFill>
                  <a:srgbClr val="000000"/>
                </a:solidFill>
                <a:highlight>
                  <a:srgbClr val="FFFFFF"/>
                </a:highlight>
                <a:latin typeface="Helvetica"/>
                <a:ea typeface="Helvetica"/>
                <a:cs typeface="Helvetica"/>
                <a:sym typeface="Helvetica"/>
              </a:rPr>
              <a:t>The American Economic Review</a:t>
            </a:r>
            <a:r>
              <a:rPr lang="en" sz="1200">
                <a:solidFill>
                  <a:srgbClr val="000000"/>
                </a:solidFill>
                <a:highlight>
                  <a:srgbClr val="FFFFFF"/>
                </a:highlight>
                <a:latin typeface="Helvetica"/>
                <a:ea typeface="Helvetica"/>
                <a:cs typeface="Helvetica"/>
                <a:sym typeface="Helvetica"/>
              </a:rPr>
              <a:t>, vol. 95, no. 2, 2005, pp. 152–157. </a:t>
            </a:r>
            <a:r>
              <a:rPr i="1" lang="en" sz="1200">
                <a:solidFill>
                  <a:srgbClr val="000000"/>
                </a:solidFill>
                <a:highlight>
                  <a:srgbClr val="FFFFFF"/>
                </a:highlight>
                <a:latin typeface="Helvetica"/>
                <a:ea typeface="Helvetica"/>
                <a:cs typeface="Helvetica"/>
                <a:sym typeface="Helvetica"/>
              </a:rPr>
              <a:t>JSTOR</a:t>
            </a:r>
            <a:r>
              <a:rPr lang="en" sz="1200">
                <a:solidFill>
                  <a:srgbClr val="000000"/>
                </a:solidFill>
                <a:highlight>
                  <a:srgbClr val="FFFFFF"/>
                </a:highlight>
                <a:latin typeface="Helvetica"/>
                <a:ea typeface="Helvetica"/>
                <a:cs typeface="Helvetica"/>
                <a:sym typeface="Helvetica"/>
              </a:rPr>
              <a:t>, </a:t>
            </a:r>
            <a:r>
              <a:rPr lang="en" sz="1200" u="sng">
                <a:solidFill>
                  <a:schemeClr val="hlink"/>
                </a:solidFill>
                <a:highlight>
                  <a:srgbClr val="FFFFFF"/>
                </a:highlight>
                <a:latin typeface="Helvetica"/>
                <a:ea typeface="Helvetica"/>
                <a:cs typeface="Helvetica"/>
                <a:sym typeface="Helvetica"/>
                <a:hlinkClick r:id="rId3"/>
              </a:rPr>
              <a:t>www.jstor.org/stable/4132808</a:t>
            </a:r>
            <a:r>
              <a:rPr lang="en" sz="1200">
                <a:solidFill>
                  <a:srgbClr val="000000"/>
                </a:solidFill>
                <a:highlight>
                  <a:srgbClr val="FFFFFF"/>
                </a:highlight>
                <a:latin typeface="Helvetica"/>
                <a:ea typeface="Helvetica"/>
                <a:cs typeface="Helvetica"/>
                <a:sym typeface="Helvetica"/>
              </a:rPr>
              <a:t>.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rPr lang="en" sz="1200">
                <a:solidFill>
                  <a:srgbClr val="000000"/>
                </a:solidFill>
                <a:highlight>
                  <a:srgbClr val="FFFFFF"/>
                </a:highlight>
                <a:latin typeface="Helvetica"/>
                <a:ea typeface="Helvetica"/>
                <a:cs typeface="Helvetica"/>
                <a:sym typeface="Helvetica"/>
              </a:rPr>
              <a:t>Morgenroth, Thekla, et al. “The Motivational Theory of Role Modeling: How Role Models Influence Role Aspirants’ Goals.” Review of General Psychology, vol. 19, no. 4, Dec. 2015, pp. 465–483. </a:t>
            </a:r>
            <a:r>
              <a:rPr i="1" lang="en" sz="1200">
                <a:solidFill>
                  <a:srgbClr val="000000"/>
                </a:solidFill>
                <a:highlight>
                  <a:srgbClr val="FFFFFF"/>
                </a:highlight>
                <a:latin typeface="Helvetica"/>
                <a:ea typeface="Helvetica"/>
                <a:cs typeface="Helvetica"/>
                <a:sym typeface="Helvetica"/>
              </a:rPr>
              <a:t>Sage Journals</a:t>
            </a:r>
            <a:r>
              <a:rPr lang="en" sz="1200">
                <a:solidFill>
                  <a:srgbClr val="000000"/>
                </a:solidFill>
                <a:highlight>
                  <a:srgbClr val="FFFFFF"/>
                </a:highlight>
                <a:latin typeface="Helvetica"/>
                <a:ea typeface="Helvetica"/>
                <a:cs typeface="Helvetica"/>
                <a:sym typeface="Helvetica"/>
              </a:rPr>
              <a:t>, </a:t>
            </a:r>
            <a:r>
              <a:rPr lang="en" sz="1200" u="sng">
                <a:solidFill>
                  <a:schemeClr val="hlink"/>
                </a:solidFill>
                <a:highlight>
                  <a:srgbClr val="FFFFFF"/>
                </a:highlight>
                <a:latin typeface="Helvetica"/>
                <a:ea typeface="Helvetica"/>
                <a:cs typeface="Helvetica"/>
                <a:sym typeface="Helvetica"/>
                <a:hlinkClick r:id="rId4"/>
              </a:rPr>
              <a:t>https://journals.sagepub.com/doi/abs/10.1037/gpr0000059</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rPr lang="en" sz="1200">
                <a:solidFill>
                  <a:srgbClr val="000000"/>
                </a:solidFill>
                <a:highlight>
                  <a:srgbClr val="FFFFFF"/>
                </a:highlight>
                <a:latin typeface="Helvetica"/>
                <a:ea typeface="Helvetica"/>
                <a:cs typeface="Helvetica"/>
                <a:sym typeface="Helvetica"/>
              </a:rPr>
              <a:t> Raman-Wilms, Menaka. “2019 Saw a Record Number of Women Elected - but Gender Equity in the Commons Is Still Far off | CBC News.” CBCnews, CBC/Radio Canada, 29 Dec. 2019, </a:t>
            </a:r>
            <a:r>
              <a:rPr lang="en" sz="1200" u="sng">
                <a:solidFill>
                  <a:schemeClr val="hlink"/>
                </a:solidFill>
                <a:highlight>
                  <a:srgbClr val="FFFFFF"/>
                </a:highlight>
                <a:latin typeface="Helvetica"/>
                <a:ea typeface="Helvetica"/>
                <a:cs typeface="Helvetica"/>
                <a:sym typeface="Helvetica"/>
                <a:hlinkClick r:id="rId5"/>
              </a:rPr>
              <a:t>www.cbc.ca/news/politics/women-mps-house-of-commons-2019-election-1.5404800.</a:t>
            </a:r>
            <a:r>
              <a:rPr lang="en" sz="1200">
                <a:solidFill>
                  <a:srgbClr val="000000"/>
                </a:solidFill>
                <a:highlight>
                  <a:srgbClr val="FFFFFF"/>
                </a:highlight>
                <a:latin typeface="Helvetica"/>
                <a:ea typeface="Helvetica"/>
                <a:cs typeface="Helvetica"/>
                <a:sym typeface="Helvetica"/>
              </a:rPr>
              <a:t>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rPr lang="en" sz="1200">
                <a:solidFill>
                  <a:srgbClr val="000000"/>
                </a:solidFill>
                <a:highlight>
                  <a:srgbClr val="FFFFFF"/>
                </a:highlight>
                <a:latin typeface="Helvetica"/>
                <a:ea typeface="Helvetica"/>
                <a:cs typeface="Helvetica"/>
                <a:sym typeface="Helvetica"/>
              </a:rPr>
              <a:t>StepStones for Youth. “Girls Overnight Summer Camp.” StepStones for Youth , n.d., </a:t>
            </a:r>
            <a:r>
              <a:rPr lang="en" sz="1200" u="sng">
                <a:solidFill>
                  <a:schemeClr val="hlink"/>
                </a:solidFill>
                <a:highlight>
                  <a:srgbClr val="FFFFFF"/>
                </a:highlight>
                <a:latin typeface="Helvetica"/>
                <a:ea typeface="Helvetica"/>
                <a:cs typeface="Helvetica"/>
                <a:sym typeface="Helvetica"/>
                <a:hlinkClick r:id="rId6"/>
              </a:rPr>
              <a:t>www.stepstonesforyouth.com/our-programs/girls-summer-camp/</a:t>
            </a:r>
            <a:r>
              <a:rPr lang="en" sz="1200">
                <a:solidFill>
                  <a:srgbClr val="000000"/>
                </a:solidFill>
                <a:highlight>
                  <a:srgbClr val="FFFFFF"/>
                </a:highlight>
                <a:latin typeface="Helvetica"/>
                <a:ea typeface="Helvetica"/>
                <a:cs typeface="Helvetica"/>
                <a:sym typeface="Helvetica"/>
              </a:rPr>
              <a:t>.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rPr lang="en" sz="1200">
                <a:solidFill>
                  <a:srgbClr val="000000"/>
                </a:solidFill>
                <a:highlight>
                  <a:srgbClr val="FFFFFF"/>
                </a:highlight>
                <a:latin typeface="Helvetica"/>
                <a:ea typeface="Helvetica"/>
                <a:cs typeface="Helvetica"/>
                <a:sym typeface="Helvetica"/>
              </a:rPr>
              <a:t>Warrell, Dr Margie. “Seeing Is Believing: Female Role Models Inspire Girls To Think Bigger.” Forbes, Forbes Magazine, 12 Oct. 2020, </a:t>
            </a:r>
            <a:r>
              <a:rPr lang="en" sz="1200" u="sng">
                <a:solidFill>
                  <a:schemeClr val="hlink"/>
                </a:solidFill>
                <a:highlight>
                  <a:srgbClr val="FFFFFF"/>
                </a:highlight>
                <a:latin typeface="Helvetica"/>
                <a:ea typeface="Helvetica"/>
                <a:cs typeface="Helvetica"/>
                <a:sym typeface="Helvetica"/>
                <a:hlinkClick r:id="rId7"/>
              </a:rPr>
              <a:t>www.forbes.com/sites/margiewarrell/2020/10/09/seeing-is-believing-female-role-models-inspire-girls-to-rise/</a:t>
            </a:r>
            <a:r>
              <a:rPr lang="en" sz="1200">
                <a:solidFill>
                  <a:srgbClr val="000000"/>
                </a:solidFill>
                <a:highlight>
                  <a:srgbClr val="FFFFFF"/>
                </a:highlight>
                <a:latin typeface="Helvetica"/>
                <a:ea typeface="Helvetica"/>
                <a:cs typeface="Helvetica"/>
                <a:sym typeface="Helvetica"/>
              </a:rPr>
              <a:t>.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t/>
            </a:r>
            <a:endParaRPr sz="1200">
              <a:solidFill>
                <a:srgbClr val="000000"/>
              </a:solidFill>
              <a:highlight>
                <a:srgbClr val="FFFFFF"/>
              </a:highlight>
              <a:latin typeface="Helvetica"/>
              <a:ea typeface="Helvetica"/>
              <a:cs typeface="Helvetica"/>
              <a:sym typeface="Helvetica"/>
            </a:endParaRPr>
          </a:p>
          <a:p>
            <a:pPr indent="0" lvl="0" marL="0" rtl="0" algn="l">
              <a:spcBef>
                <a:spcPts val="0"/>
              </a:spcBef>
              <a:spcAft>
                <a:spcPts val="0"/>
              </a:spcAft>
              <a:buNone/>
            </a:pPr>
            <a:r>
              <a:rPr lang="en" sz="1200">
                <a:solidFill>
                  <a:srgbClr val="000000"/>
                </a:solidFill>
                <a:highlight>
                  <a:srgbClr val="FFFFFF"/>
                </a:highlight>
                <a:latin typeface="Helvetica"/>
                <a:ea typeface="Helvetica"/>
                <a:cs typeface="Helvetica"/>
                <a:sym typeface="Helvetica"/>
              </a:rPr>
              <a:t>Wolbrecht, Christina, and David E. Campbell. “Leading by Example: Female Members of Parliament as Political Role Models.” </a:t>
            </a:r>
            <a:r>
              <a:rPr i="1" lang="en" sz="1200">
                <a:solidFill>
                  <a:srgbClr val="000000"/>
                </a:solidFill>
                <a:highlight>
                  <a:srgbClr val="FFFFFF"/>
                </a:highlight>
                <a:latin typeface="Helvetica"/>
                <a:ea typeface="Helvetica"/>
                <a:cs typeface="Helvetica"/>
                <a:sym typeface="Helvetica"/>
              </a:rPr>
              <a:t>American Journal of Political Science</a:t>
            </a:r>
            <a:r>
              <a:rPr lang="en" sz="1200">
                <a:solidFill>
                  <a:srgbClr val="000000"/>
                </a:solidFill>
                <a:highlight>
                  <a:srgbClr val="FFFFFF"/>
                </a:highlight>
                <a:latin typeface="Helvetica"/>
                <a:ea typeface="Helvetica"/>
                <a:cs typeface="Helvetica"/>
                <a:sym typeface="Helvetica"/>
              </a:rPr>
              <a:t>, vol. 51, no. 4, 2007, pp. 921–939. </a:t>
            </a:r>
            <a:r>
              <a:rPr i="1" lang="en" sz="1200">
                <a:solidFill>
                  <a:srgbClr val="000000"/>
                </a:solidFill>
                <a:highlight>
                  <a:srgbClr val="FFFFFF"/>
                </a:highlight>
                <a:latin typeface="Helvetica"/>
                <a:ea typeface="Helvetica"/>
                <a:cs typeface="Helvetica"/>
                <a:sym typeface="Helvetica"/>
              </a:rPr>
              <a:t>JSTOR</a:t>
            </a:r>
            <a:r>
              <a:rPr lang="en" sz="1200">
                <a:solidFill>
                  <a:srgbClr val="000000"/>
                </a:solidFill>
                <a:highlight>
                  <a:srgbClr val="FFFFFF"/>
                </a:highlight>
                <a:latin typeface="Helvetica"/>
                <a:ea typeface="Helvetica"/>
                <a:cs typeface="Helvetica"/>
                <a:sym typeface="Helvetica"/>
              </a:rPr>
              <a:t>, </a:t>
            </a:r>
            <a:r>
              <a:rPr lang="en" sz="1200" u="sng">
                <a:solidFill>
                  <a:schemeClr val="hlink"/>
                </a:solidFill>
                <a:highlight>
                  <a:srgbClr val="FFFFFF"/>
                </a:highlight>
                <a:latin typeface="Helvetica"/>
                <a:ea typeface="Helvetica"/>
                <a:cs typeface="Helvetica"/>
                <a:sym typeface="Helvetica"/>
                <a:hlinkClick r:id="rId8"/>
              </a:rPr>
              <a:t>www.jstor.org/stable/4620108</a:t>
            </a:r>
            <a:r>
              <a:rPr lang="en" sz="1200">
                <a:solidFill>
                  <a:srgbClr val="000000"/>
                </a:solidFill>
                <a:highlight>
                  <a:srgbClr val="FFFFFF"/>
                </a:highlight>
                <a:latin typeface="Helvetica"/>
                <a:ea typeface="Helvetica"/>
                <a:cs typeface="Helvetica"/>
                <a:sym typeface="Helvetica"/>
              </a:rPr>
              <a:t>. </a:t>
            </a:r>
            <a:endParaRPr sz="1200">
              <a:solidFill>
                <a:srgbClr val="000000"/>
              </a:solidFill>
              <a:highlight>
                <a:srgbClr val="FFFFFF"/>
              </a:highlight>
              <a:latin typeface="Helvetica"/>
              <a:ea typeface="Helvetica"/>
              <a:cs typeface="Helvetica"/>
              <a:sym typeface="Helvetica"/>
            </a:endParaRPr>
          </a:p>
          <a:p>
            <a:pPr indent="0" lvl="0" marL="0" rtl="0" algn="just">
              <a:spcBef>
                <a:spcPts val="0"/>
              </a:spcBef>
              <a:spcAft>
                <a:spcPts val="0"/>
              </a:spcAft>
              <a:buNone/>
            </a:pPr>
            <a:r>
              <a:t/>
            </a:r>
            <a:endParaRPr sz="1200">
              <a:solidFill>
                <a:srgbClr val="000000"/>
              </a:solidFill>
              <a:highlight>
                <a:srgbClr val="FFFFFF"/>
              </a:highlight>
              <a:latin typeface="Helvetica"/>
              <a:ea typeface="Helvetica"/>
              <a:cs typeface="Helvetica"/>
              <a:sym typeface="Helvetica"/>
            </a:endParaRPr>
          </a:p>
          <a:p>
            <a:pPr indent="0" lvl="0" marL="0" rtl="0" algn="just">
              <a:spcBef>
                <a:spcPts val="0"/>
              </a:spcBef>
              <a:spcAft>
                <a:spcPts val="0"/>
              </a:spcAft>
              <a:buNone/>
            </a:pPr>
            <a:r>
              <a:t/>
            </a:r>
            <a:endParaRPr/>
          </a:p>
        </p:txBody>
      </p:sp>
      <p:sp>
        <p:nvSpPr>
          <p:cNvPr id="273" name="Google Shape;273;p3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2" name="Google Shape;102;p17"/>
          <p:cNvSpPr txBox="1"/>
          <p:nvPr>
            <p:ph idx="1" type="body"/>
          </p:nvPr>
        </p:nvSpPr>
        <p:spPr>
          <a:xfrm>
            <a:off x="546900" y="2161800"/>
            <a:ext cx="80502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b="1" i="0" lang="en" sz="2600">
                <a:latin typeface="Raleway"/>
                <a:ea typeface="Raleway"/>
                <a:cs typeface="Raleway"/>
                <a:sym typeface="Raleway"/>
              </a:rPr>
              <a:t>Barrier</a:t>
            </a:r>
            <a:r>
              <a:rPr b="1" i="0" lang="en" sz="2600">
                <a:latin typeface="Raleway"/>
                <a:ea typeface="Raleway"/>
                <a:cs typeface="Raleway"/>
                <a:sym typeface="Raleway"/>
              </a:rPr>
              <a:t>:</a:t>
            </a:r>
            <a:r>
              <a:rPr i="0" lang="en" sz="2600">
                <a:latin typeface="Raleway"/>
                <a:ea typeface="Raleway"/>
                <a:cs typeface="Raleway"/>
                <a:sym typeface="Raleway"/>
              </a:rPr>
              <a:t> Some career fields are still considered </a:t>
            </a:r>
            <a:r>
              <a:rPr i="0" lang="en" sz="2600">
                <a:latin typeface="Raleway"/>
                <a:ea typeface="Raleway"/>
                <a:cs typeface="Raleway"/>
                <a:sym typeface="Raleway"/>
              </a:rPr>
              <a:t>“male-dominated” or “non-traditional” choices for female graduates.</a:t>
            </a:r>
            <a:r>
              <a:rPr i="0" lang="en" sz="2600">
                <a:latin typeface="Raleway"/>
                <a:ea typeface="Raleway"/>
                <a:cs typeface="Raleway"/>
                <a:sym typeface="Raleway"/>
              </a:rPr>
              <a:t> To achieve equality, this mindset needs to be eliminated. In addition, the </a:t>
            </a:r>
            <a:r>
              <a:rPr b="1" i="0" lang="en" sz="2600">
                <a:latin typeface="Raleway"/>
                <a:ea typeface="Raleway"/>
                <a:cs typeface="Raleway"/>
                <a:sym typeface="Raleway"/>
              </a:rPr>
              <a:t>lack of female role models</a:t>
            </a:r>
            <a:r>
              <a:rPr i="0" lang="en" sz="2600">
                <a:latin typeface="Raleway"/>
                <a:ea typeface="Raleway"/>
                <a:cs typeface="Raleway"/>
                <a:sym typeface="Raleway"/>
              </a:rPr>
              <a:t> in certain fields makes it difficult for young women to envision themselves being </a:t>
            </a:r>
            <a:r>
              <a:rPr i="0" lang="en" sz="2600">
                <a:latin typeface="Raleway"/>
                <a:ea typeface="Raleway"/>
                <a:cs typeface="Raleway"/>
                <a:sym typeface="Raleway"/>
              </a:rPr>
              <a:t>successful. Overall, this creates a need for </a:t>
            </a:r>
            <a:r>
              <a:rPr b="1" i="0" lang="en" sz="2600">
                <a:latin typeface="Raleway"/>
                <a:ea typeface="Raleway"/>
                <a:cs typeface="Raleway"/>
                <a:sym typeface="Raleway"/>
              </a:rPr>
              <a:t>mentorship and connections</a:t>
            </a:r>
            <a:r>
              <a:rPr i="0" lang="en" sz="2600">
                <a:latin typeface="Raleway"/>
                <a:ea typeface="Raleway"/>
                <a:cs typeface="Raleway"/>
                <a:sym typeface="Raleway"/>
              </a:rPr>
              <a:t> between successful women and young women. </a:t>
            </a:r>
            <a:endParaRPr i="0" sz="26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8" name="Google Shape;108;p18"/>
          <p:cNvSpPr txBox="1"/>
          <p:nvPr>
            <p:ph idx="1" type="body"/>
          </p:nvPr>
        </p:nvSpPr>
        <p:spPr>
          <a:xfrm>
            <a:off x="584700" y="2161800"/>
            <a:ext cx="79746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b="1" i="0" lang="en" sz="2600">
                <a:latin typeface="Raleway"/>
                <a:ea typeface="Raleway"/>
                <a:cs typeface="Raleway"/>
                <a:sym typeface="Raleway"/>
              </a:rPr>
              <a:t>Goal:</a:t>
            </a:r>
            <a:r>
              <a:rPr i="0" lang="en" sz="2600">
                <a:latin typeface="Raleway"/>
                <a:ea typeface="Raleway"/>
                <a:cs typeface="Raleway"/>
                <a:sym typeface="Raleway"/>
              </a:rPr>
              <a:t> To work to bridge the gap between female high school students and our community’s positive female role models, who can provide</a:t>
            </a:r>
            <a:r>
              <a:rPr b="1" i="0" lang="en" sz="2600">
                <a:latin typeface="Raleway"/>
                <a:ea typeface="Raleway"/>
                <a:cs typeface="Raleway"/>
                <a:sym typeface="Raleway"/>
              </a:rPr>
              <a:t> career guidance or mentorship</a:t>
            </a:r>
            <a:r>
              <a:rPr i="0" lang="en" sz="2600">
                <a:latin typeface="Raleway"/>
                <a:ea typeface="Raleway"/>
                <a:cs typeface="Raleway"/>
                <a:sym typeface="Raleway"/>
              </a:rPr>
              <a:t> to aspiring female students, especially for those considering “male-dominated” or “non-traditional” careers..</a:t>
            </a:r>
            <a:endParaRPr i="0" sz="26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9"/>
          <p:cNvPicPr preferRelativeResize="0"/>
          <p:nvPr/>
        </p:nvPicPr>
        <p:blipFill rotWithShape="1">
          <a:blip r:embed="rId3">
            <a:alphaModFix/>
          </a:blip>
          <a:srcRect b="0" l="17942" r="23707" t="0"/>
          <a:stretch/>
        </p:blipFill>
        <p:spPr>
          <a:xfrm>
            <a:off x="5391290" y="440690"/>
            <a:ext cx="3311802" cy="4255675"/>
          </a:xfrm>
          <a:prstGeom prst="rect">
            <a:avLst/>
          </a:prstGeom>
          <a:noFill/>
          <a:ln>
            <a:noFill/>
          </a:ln>
        </p:spPr>
      </p:pic>
      <p:sp>
        <p:nvSpPr>
          <p:cNvPr id="114" name="Google Shape;114;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19"/>
          <p:cNvPicPr preferRelativeResize="0"/>
          <p:nvPr/>
        </p:nvPicPr>
        <p:blipFill rotWithShape="1">
          <a:blip r:embed="rId4">
            <a:alphaModFix/>
          </a:blip>
          <a:srcRect b="18528" l="8210" r="4628" t="16708"/>
          <a:stretch/>
        </p:blipFill>
        <p:spPr>
          <a:xfrm>
            <a:off x="5391300" y="360850"/>
            <a:ext cx="3376449" cy="4338725"/>
          </a:xfrm>
          <a:prstGeom prst="rect">
            <a:avLst/>
          </a:prstGeom>
          <a:noFill/>
          <a:ln>
            <a:noFill/>
          </a:ln>
        </p:spPr>
      </p:pic>
      <p:sp>
        <p:nvSpPr>
          <p:cNvPr id="116" name="Google Shape;116;p19"/>
          <p:cNvSpPr txBox="1"/>
          <p:nvPr>
            <p:ph type="title"/>
          </p:nvPr>
        </p:nvSpPr>
        <p:spPr>
          <a:xfrm>
            <a:off x="5148200" y="4289550"/>
            <a:ext cx="3950400" cy="648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i="0" lang="en" sz="1200">
                <a:solidFill>
                  <a:schemeClr val="dk1"/>
                </a:solidFill>
                <a:latin typeface="Raleway"/>
                <a:ea typeface="Raleway"/>
                <a:cs typeface="Raleway"/>
                <a:sym typeface="Raleway"/>
              </a:rPr>
              <a:t>My cabin group at StepStones, Summer 2017</a:t>
            </a:r>
            <a:endParaRPr i="0" sz="1200">
              <a:solidFill>
                <a:schemeClr val="dk1"/>
              </a:solidFill>
              <a:latin typeface="Raleway"/>
              <a:ea typeface="Raleway"/>
              <a:cs typeface="Raleway"/>
              <a:sym typeface="Raleway"/>
            </a:endParaRPr>
          </a:p>
        </p:txBody>
      </p:sp>
      <p:sp>
        <p:nvSpPr>
          <p:cNvPr id="117" name="Google Shape;117;p19"/>
          <p:cNvSpPr txBox="1"/>
          <p:nvPr/>
        </p:nvSpPr>
        <p:spPr>
          <a:xfrm>
            <a:off x="302550" y="274800"/>
            <a:ext cx="4895100" cy="4373100"/>
          </a:xfrm>
          <a:prstGeom prst="rect">
            <a:avLst/>
          </a:prstGeom>
          <a:solidFill>
            <a:srgbClr val="FFFFFF"/>
          </a:solidFill>
          <a:ln>
            <a:noFill/>
          </a:ln>
        </p:spPr>
        <p:txBody>
          <a:bodyPr anchorCtr="0" anchor="t" bIns="91425" lIns="91425" spcFirstLastPara="1" rIns="91425" wrap="square" tIns="91425">
            <a:spAutoFit/>
          </a:bodyPr>
          <a:lstStyle/>
          <a:p>
            <a:pPr indent="0" lvl="0" marL="0" rtl="0" algn="just">
              <a:lnSpc>
                <a:spcPct val="115000"/>
              </a:lnSpc>
              <a:spcBef>
                <a:spcPts val="600"/>
              </a:spcBef>
              <a:spcAft>
                <a:spcPts val="0"/>
              </a:spcAft>
              <a:buNone/>
            </a:pPr>
            <a:r>
              <a:rPr lang="en" sz="1800">
                <a:solidFill>
                  <a:srgbClr val="434343"/>
                </a:solidFill>
                <a:latin typeface="Raleway"/>
                <a:ea typeface="Raleway"/>
                <a:cs typeface="Raleway"/>
                <a:sym typeface="Raleway"/>
              </a:rPr>
              <a:t>I</a:t>
            </a:r>
            <a:r>
              <a:rPr lang="en" sz="1600">
                <a:solidFill>
                  <a:srgbClr val="434343"/>
                </a:solidFill>
                <a:latin typeface="Raleway"/>
                <a:ea typeface="Raleway"/>
                <a:cs typeface="Raleway"/>
                <a:sym typeface="Raleway"/>
              </a:rPr>
              <a:t>n the summer of 2017, I worked as a camp counselor at </a:t>
            </a:r>
            <a:r>
              <a:rPr lang="en" sz="1600" u="sng">
                <a:solidFill>
                  <a:schemeClr val="hlink"/>
                </a:solidFill>
                <a:latin typeface="Raleway"/>
                <a:ea typeface="Raleway"/>
                <a:cs typeface="Raleway"/>
                <a:sym typeface="Raleway"/>
                <a:hlinkClick r:id="rId5"/>
              </a:rPr>
              <a:t>StepStones for Youth Camp</a:t>
            </a:r>
            <a:r>
              <a:rPr lang="en" sz="1600">
                <a:solidFill>
                  <a:srgbClr val="434343"/>
                </a:solidFill>
                <a:latin typeface="Raleway"/>
                <a:ea typeface="Raleway"/>
                <a:cs typeface="Raleway"/>
                <a:sym typeface="Raleway"/>
              </a:rPr>
              <a:t> in Wiarton, ON. The camp was created for underprivileged girls who are “struggling with their self-esteem or have a history of abuse” and who oftentimes “lack positive female role models”. </a:t>
            </a:r>
            <a:endParaRPr sz="1600">
              <a:solidFill>
                <a:srgbClr val="434343"/>
              </a:solidFill>
              <a:latin typeface="Raleway"/>
              <a:ea typeface="Raleway"/>
              <a:cs typeface="Raleway"/>
              <a:sym typeface="Raleway"/>
            </a:endParaRPr>
          </a:p>
          <a:p>
            <a:pPr indent="0" lvl="0" marL="0" rtl="0" algn="just">
              <a:lnSpc>
                <a:spcPct val="115000"/>
              </a:lnSpc>
              <a:spcBef>
                <a:spcPts val="600"/>
              </a:spcBef>
              <a:spcAft>
                <a:spcPts val="0"/>
              </a:spcAft>
              <a:buNone/>
            </a:pPr>
            <a:r>
              <a:t/>
            </a:r>
            <a:endParaRPr sz="400">
              <a:solidFill>
                <a:srgbClr val="434343"/>
              </a:solidFill>
              <a:latin typeface="Raleway"/>
              <a:ea typeface="Raleway"/>
              <a:cs typeface="Raleway"/>
              <a:sym typeface="Raleway"/>
            </a:endParaRPr>
          </a:p>
          <a:p>
            <a:pPr indent="0" lvl="0" marL="0" rtl="0" algn="just">
              <a:lnSpc>
                <a:spcPct val="115000"/>
              </a:lnSpc>
              <a:spcBef>
                <a:spcPts val="600"/>
              </a:spcBef>
              <a:spcAft>
                <a:spcPts val="0"/>
              </a:spcAft>
              <a:buNone/>
            </a:pPr>
            <a:r>
              <a:rPr lang="en" sz="1600">
                <a:solidFill>
                  <a:srgbClr val="434343"/>
                </a:solidFill>
                <a:latin typeface="Raleway"/>
                <a:ea typeface="Raleway"/>
                <a:cs typeface="Raleway"/>
                <a:sym typeface="Raleway"/>
              </a:rPr>
              <a:t>I had zero work experience and was only a year older than the oldest campers when encouraged to apply for the position. An experience that would stay with me for many years, it was invaluable, and shaped my perspective regarding my own privilege, inequalities in modern day society, and most importantly, the necessity for positive female role models for young women.</a:t>
            </a:r>
            <a:endParaRPr sz="1600">
              <a:solidFill>
                <a:srgbClr val="434343"/>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23" name="Google Shape;123;p20"/>
          <p:cNvSpPr txBox="1"/>
          <p:nvPr/>
        </p:nvSpPr>
        <p:spPr>
          <a:xfrm>
            <a:off x="392400" y="316800"/>
            <a:ext cx="8359200" cy="4191300"/>
          </a:xfrm>
          <a:prstGeom prst="rect">
            <a:avLst/>
          </a:prstGeom>
          <a:solidFill>
            <a:srgbClr val="FFFFFF"/>
          </a:solidFill>
          <a:ln>
            <a:noFill/>
          </a:ln>
        </p:spPr>
        <p:txBody>
          <a:bodyPr anchorCtr="0" anchor="t" bIns="91425" lIns="91425" spcFirstLastPara="1" rIns="91425" wrap="square" tIns="91425">
            <a:spAutoFit/>
          </a:bodyPr>
          <a:lstStyle/>
          <a:p>
            <a:pPr indent="0" lvl="0" marL="0" rtl="0" algn="just">
              <a:lnSpc>
                <a:spcPct val="115000"/>
              </a:lnSpc>
              <a:spcBef>
                <a:spcPts val="600"/>
              </a:spcBef>
              <a:spcAft>
                <a:spcPts val="0"/>
              </a:spcAft>
              <a:buNone/>
            </a:pPr>
            <a:r>
              <a:rPr lang="en" sz="1800">
                <a:solidFill>
                  <a:srgbClr val="434343"/>
                </a:solidFill>
                <a:latin typeface="Raleway"/>
                <a:ea typeface="Raleway"/>
                <a:cs typeface="Raleway"/>
                <a:sym typeface="Raleway"/>
              </a:rPr>
              <a:t>I discovered interactions with positive female role models helped these girls and young women </a:t>
            </a:r>
            <a:r>
              <a:rPr b="1" lang="en" sz="1800">
                <a:solidFill>
                  <a:srgbClr val="434343"/>
                </a:solidFill>
                <a:latin typeface="Raleway"/>
                <a:ea typeface="Raleway"/>
                <a:cs typeface="Raleway"/>
                <a:sym typeface="Raleway"/>
              </a:rPr>
              <a:t>gain self-confidence</a:t>
            </a:r>
            <a:r>
              <a:rPr lang="en" sz="1800">
                <a:solidFill>
                  <a:srgbClr val="434343"/>
                </a:solidFill>
                <a:latin typeface="Raleway"/>
                <a:ea typeface="Raleway"/>
                <a:cs typeface="Raleway"/>
                <a:sym typeface="Raleway"/>
              </a:rPr>
              <a:t> and learn </a:t>
            </a:r>
            <a:r>
              <a:rPr b="1" lang="en" sz="1800">
                <a:solidFill>
                  <a:srgbClr val="434343"/>
                </a:solidFill>
                <a:latin typeface="Raleway"/>
                <a:ea typeface="Raleway"/>
                <a:cs typeface="Raleway"/>
                <a:sym typeface="Raleway"/>
              </a:rPr>
              <a:t>skills to cope in a world full of inequalities</a:t>
            </a:r>
            <a:r>
              <a:rPr lang="en" sz="1800">
                <a:solidFill>
                  <a:srgbClr val="434343"/>
                </a:solidFill>
                <a:latin typeface="Raleway"/>
                <a:ea typeface="Raleway"/>
                <a:cs typeface="Raleway"/>
                <a:sym typeface="Raleway"/>
              </a:rPr>
              <a:t>. Although many students in our community have grown up in a healthy, nurturing environment, I feel this form of female mentorship would be beneficial to all young women.</a:t>
            </a:r>
            <a:endParaRPr sz="1800">
              <a:solidFill>
                <a:srgbClr val="434343"/>
              </a:solidFill>
              <a:latin typeface="Raleway"/>
              <a:ea typeface="Raleway"/>
              <a:cs typeface="Raleway"/>
              <a:sym typeface="Raleway"/>
            </a:endParaRPr>
          </a:p>
          <a:p>
            <a:pPr indent="0" lvl="0" marL="0" rtl="0" algn="just">
              <a:lnSpc>
                <a:spcPct val="115000"/>
              </a:lnSpc>
              <a:spcBef>
                <a:spcPts val="600"/>
              </a:spcBef>
              <a:spcAft>
                <a:spcPts val="0"/>
              </a:spcAft>
              <a:buNone/>
            </a:pPr>
            <a:r>
              <a:t/>
            </a:r>
            <a:endParaRPr sz="400">
              <a:solidFill>
                <a:srgbClr val="434343"/>
              </a:solidFill>
              <a:latin typeface="Raleway"/>
              <a:ea typeface="Raleway"/>
              <a:cs typeface="Raleway"/>
              <a:sym typeface="Raleway"/>
            </a:endParaRPr>
          </a:p>
          <a:p>
            <a:pPr indent="0" lvl="0" marL="0" rtl="0" algn="just">
              <a:lnSpc>
                <a:spcPct val="115000"/>
              </a:lnSpc>
              <a:spcBef>
                <a:spcPts val="600"/>
              </a:spcBef>
              <a:spcAft>
                <a:spcPts val="0"/>
              </a:spcAft>
              <a:buNone/>
            </a:pPr>
            <a:r>
              <a:rPr lang="en" sz="1800">
                <a:solidFill>
                  <a:srgbClr val="434343"/>
                </a:solidFill>
                <a:latin typeface="Raleway"/>
                <a:ea typeface="Raleway"/>
                <a:cs typeface="Raleway"/>
                <a:sym typeface="Raleway"/>
              </a:rPr>
              <a:t>There is a particular need within our community that I believe could be met on a smaller scale: </a:t>
            </a:r>
            <a:r>
              <a:rPr b="1" lang="en" sz="1800">
                <a:solidFill>
                  <a:srgbClr val="434343"/>
                </a:solidFill>
                <a:latin typeface="Raleway"/>
                <a:ea typeface="Raleway"/>
                <a:cs typeface="Raleway"/>
                <a:sym typeface="Raleway"/>
              </a:rPr>
              <a:t>support for female graduating students who may be struggling to navigate career options.</a:t>
            </a:r>
            <a:r>
              <a:rPr lang="en" sz="1800">
                <a:solidFill>
                  <a:srgbClr val="434343"/>
                </a:solidFill>
                <a:latin typeface="Raleway"/>
                <a:ea typeface="Raleway"/>
                <a:cs typeface="Raleway"/>
                <a:sym typeface="Raleway"/>
              </a:rPr>
              <a:t> Many graduating students have struggled with choosing a career path and deciding about post-secondary options. For female students who may wish to stray from ‘traditional’ pathways, or those who lack female role models in the fields that interest them, a female mentor would be immensely helpful.</a:t>
            </a:r>
            <a:endParaRPr sz="1800">
              <a:solidFill>
                <a:srgbClr val="434343"/>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29" name="Google Shape;129;p21"/>
          <p:cNvSpPr txBox="1"/>
          <p:nvPr/>
        </p:nvSpPr>
        <p:spPr>
          <a:xfrm>
            <a:off x="392400" y="269850"/>
            <a:ext cx="8359200" cy="461700"/>
          </a:xfrm>
          <a:prstGeom prst="rect">
            <a:avLst/>
          </a:prstGeom>
          <a:solidFill>
            <a:srgbClr val="FFFFFF"/>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800">
              <a:solidFill>
                <a:srgbClr val="434343"/>
              </a:solidFill>
              <a:latin typeface="Raleway Thin"/>
              <a:ea typeface="Raleway Thin"/>
              <a:cs typeface="Raleway Thin"/>
              <a:sym typeface="Raleway Thin"/>
            </a:endParaRPr>
          </a:p>
        </p:txBody>
      </p:sp>
      <p:sp>
        <p:nvSpPr>
          <p:cNvPr id="130" name="Google Shape;130;p21"/>
          <p:cNvSpPr txBox="1"/>
          <p:nvPr/>
        </p:nvSpPr>
        <p:spPr>
          <a:xfrm>
            <a:off x="392400" y="316800"/>
            <a:ext cx="8359200" cy="4509900"/>
          </a:xfrm>
          <a:prstGeom prst="rect">
            <a:avLst/>
          </a:prstGeom>
          <a:solidFill>
            <a:srgbClr val="FFFFFF"/>
          </a:solidFill>
          <a:ln>
            <a:noFill/>
          </a:ln>
        </p:spPr>
        <p:txBody>
          <a:bodyPr anchorCtr="0" anchor="t" bIns="91425" lIns="91425" spcFirstLastPara="1" rIns="91425" wrap="square" tIns="91425">
            <a:spAutoFit/>
          </a:bodyPr>
          <a:lstStyle/>
          <a:p>
            <a:pPr indent="0" lvl="0" marL="0" rtl="0" algn="just">
              <a:lnSpc>
                <a:spcPct val="115000"/>
              </a:lnSpc>
              <a:spcBef>
                <a:spcPts val="600"/>
              </a:spcBef>
              <a:spcAft>
                <a:spcPts val="0"/>
              </a:spcAft>
              <a:buNone/>
            </a:pPr>
            <a:r>
              <a:rPr lang="en" sz="1800">
                <a:solidFill>
                  <a:srgbClr val="434343"/>
                </a:solidFill>
                <a:latin typeface="Raleway"/>
                <a:ea typeface="Raleway"/>
                <a:cs typeface="Raleway"/>
                <a:sym typeface="Raleway"/>
              </a:rPr>
              <a:t>Personally, I struggled when deciding about my own post-secondary pathway. Many of the women in my family are healthcare professionals and I was encouraged to follow in their footsteps. While I respect the field my mom, aunts, and cousins have chosen, healthcare was never something I have been passionate about. This left me with few female role models to discuss other career paths, and essentially alone. I </a:t>
            </a:r>
            <a:r>
              <a:rPr b="1" lang="en" sz="1800">
                <a:solidFill>
                  <a:srgbClr val="434343"/>
                </a:solidFill>
                <a:latin typeface="Raleway"/>
                <a:ea typeface="Raleway"/>
                <a:cs typeface="Raleway"/>
                <a:sym typeface="Raleway"/>
              </a:rPr>
              <a:t>felt lost</a:t>
            </a:r>
            <a:r>
              <a:rPr lang="en" sz="1800">
                <a:solidFill>
                  <a:srgbClr val="434343"/>
                </a:solidFill>
                <a:latin typeface="Raleway"/>
                <a:ea typeface="Raleway"/>
                <a:cs typeface="Raleway"/>
                <a:sym typeface="Raleway"/>
              </a:rPr>
              <a:t> in a sea of options.</a:t>
            </a:r>
            <a:endParaRPr sz="1800">
              <a:solidFill>
                <a:srgbClr val="434343"/>
              </a:solidFill>
              <a:latin typeface="Raleway"/>
              <a:ea typeface="Raleway"/>
              <a:cs typeface="Raleway"/>
              <a:sym typeface="Raleway"/>
            </a:endParaRPr>
          </a:p>
          <a:p>
            <a:pPr indent="0" lvl="0" marL="0" rtl="0" algn="just">
              <a:lnSpc>
                <a:spcPct val="115000"/>
              </a:lnSpc>
              <a:spcBef>
                <a:spcPts val="600"/>
              </a:spcBef>
              <a:spcAft>
                <a:spcPts val="0"/>
              </a:spcAft>
              <a:buNone/>
            </a:pPr>
            <a:r>
              <a:t/>
            </a:r>
            <a:endParaRPr sz="400">
              <a:solidFill>
                <a:srgbClr val="434343"/>
              </a:solidFill>
              <a:latin typeface="Raleway"/>
              <a:ea typeface="Raleway"/>
              <a:cs typeface="Raleway"/>
              <a:sym typeface="Raleway"/>
            </a:endParaRPr>
          </a:p>
          <a:p>
            <a:pPr indent="0" lvl="0" marL="0" rtl="0" algn="just">
              <a:lnSpc>
                <a:spcPct val="115000"/>
              </a:lnSpc>
              <a:spcBef>
                <a:spcPts val="600"/>
              </a:spcBef>
              <a:spcAft>
                <a:spcPts val="0"/>
              </a:spcAft>
              <a:buNone/>
            </a:pPr>
            <a:r>
              <a:rPr lang="en" sz="1800">
                <a:solidFill>
                  <a:srgbClr val="434343"/>
                </a:solidFill>
                <a:latin typeface="Raleway"/>
                <a:ea typeface="Raleway"/>
                <a:cs typeface="Raleway"/>
                <a:sym typeface="Raleway"/>
              </a:rPr>
              <a:t>For this reason, I blindly considered a range of post-secondary programs. I went from Journalism to Speech Pathology to Law to French Teaching before finally settling on a General Arts program at the University of British Columbia. I felt this was where I could explore my interests before declaring a major. While I am now at ease with my decision, I feel I would have greatly benefited from </a:t>
            </a:r>
            <a:r>
              <a:rPr b="1" lang="en" sz="1800">
                <a:solidFill>
                  <a:srgbClr val="434343"/>
                </a:solidFill>
                <a:latin typeface="Raleway"/>
                <a:ea typeface="Raleway"/>
                <a:cs typeface="Raleway"/>
                <a:sym typeface="Raleway"/>
              </a:rPr>
              <a:t>mentorship and guidance</a:t>
            </a:r>
            <a:r>
              <a:rPr lang="en" sz="1800">
                <a:solidFill>
                  <a:srgbClr val="434343"/>
                </a:solidFill>
                <a:latin typeface="Raleway"/>
                <a:ea typeface="Raleway"/>
                <a:cs typeface="Raleway"/>
                <a:sym typeface="Raleway"/>
              </a:rPr>
              <a:t> from a woman who had too been in my situation.</a:t>
            </a:r>
            <a:endParaRPr sz="1800">
              <a:solidFill>
                <a:srgbClr val="434343"/>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36" name="Google Shape;136;p22"/>
          <p:cNvSpPr txBox="1"/>
          <p:nvPr/>
        </p:nvSpPr>
        <p:spPr>
          <a:xfrm>
            <a:off x="392400" y="1060350"/>
            <a:ext cx="8359200" cy="2970600"/>
          </a:xfrm>
          <a:prstGeom prst="rect">
            <a:avLst/>
          </a:prstGeom>
          <a:solidFill>
            <a:srgbClr val="FFFFFF"/>
          </a:solidFill>
          <a:ln>
            <a:noFill/>
          </a:ln>
        </p:spPr>
        <p:txBody>
          <a:bodyPr anchorCtr="0" anchor="t" bIns="91425" lIns="91425" spcFirstLastPara="1" rIns="91425" wrap="square" tIns="91425">
            <a:spAutoFit/>
          </a:bodyPr>
          <a:lstStyle/>
          <a:p>
            <a:pPr indent="0" lvl="0" marL="0" rtl="0" algn="just">
              <a:lnSpc>
                <a:spcPct val="115000"/>
              </a:lnSpc>
              <a:spcBef>
                <a:spcPts val="600"/>
              </a:spcBef>
              <a:spcAft>
                <a:spcPts val="0"/>
              </a:spcAft>
              <a:buNone/>
            </a:pPr>
            <a:r>
              <a:rPr lang="en" sz="2000">
                <a:solidFill>
                  <a:srgbClr val="434343"/>
                </a:solidFill>
                <a:latin typeface="Raleway"/>
                <a:ea typeface="Raleway"/>
                <a:cs typeface="Raleway"/>
                <a:sym typeface="Raleway"/>
              </a:rPr>
              <a:t>In order to combat these issues within our community, the solution I see would be a </a:t>
            </a:r>
            <a:r>
              <a:rPr b="1" lang="en" sz="2000">
                <a:solidFill>
                  <a:srgbClr val="434343"/>
                </a:solidFill>
                <a:latin typeface="Raleway"/>
                <a:ea typeface="Raleway"/>
                <a:cs typeface="Raleway"/>
                <a:sym typeface="Raleway"/>
              </a:rPr>
              <a:t>female mentorship program</a:t>
            </a:r>
            <a:r>
              <a:rPr lang="en" sz="2000">
                <a:solidFill>
                  <a:srgbClr val="434343"/>
                </a:solidFill>
                <a:latin typeface="Raleway"/>
                <a:ea typeface="Raleway"/>
                <a:cs typeface="Raleway"/>
                <a:sym typeface="Raleway"/>
              </a:rPr>
              <a:t>; particularly, I envision successful women in Deep River providing their contact information to students who wish to reach out and to learn more about their career path. In doing so, </a:t>
            </a:r>
            <a:r>
              <a:rPr b="1" lang="en" sz="2000">
                <a:solidFill>
                  <a:srgbClr val="434343"/>
                </a:solidFill>
                <a:latin typeface="Raleway"/>
                <a:ea typeface="Raleway"/>
                <a:cs typeface="Raleway"/>
                <a:sym typeface="Raleway"/>
              </a:rPr>
              <a:t>connections would be made</a:t>
            </a:r>
            <a:r>
              <a:rPr lang="en" sz="2000">
                <a:solidFill>
                  <a:srgbClr val="434343"/>
                </a:solidFill>
                <a:latin typeface="Raleway"/>
                <a:ea typeface="Raleway"/>
                <a:cs typeface="Raleway"/>
                <a:sym typeface="Raleway"/>
              </a:rPr>
              <a:t> and young women would be able to </a:t>
            </a:r>
            <a:r>
              <a:rPr b="1" lang="en" sz="2000">
                <a:solidFill>
                  <a:srgbClr val="434343"/>
                </a:solidFill>
                <a:latin typeface="Raleway"/>
                <a:ea typeface="Raleway"/>
                <a:cs typeface="Raleway"/>
                <a:sym typeface="Raleway"/>
              </a:rPr>
              <a:t>see and hear first-hand what is possible</a:t>
            </a:r>
            <a:r>
              <a:rPr lang="en" sz="2000">
                <a:solidFill>
                  <a:srgbClr val="434343"/>
                </a:solidFill>
                <a:latin typeface="Raleway"/>
                <a:ea typeface="Raleway"/>
                <a:cs typeface="Raleway"/>
                <a:sym typeface="Raleway"/>
              </a:rPr>
              <a:t>, </a:t>
            </a:r>
            <a:r>
              <a:rPr b="1" lang="en" sz="2000">
                <a:solidFill>
                  <a:srgbClr val="434343"/>
                </a:solidFill>
                <a:latin typeface="Raleway"/>
                <a:ea typeface="Raleway"/>
                <a:cs typeface="Raleway"/>
                <a:sym typeface="Raleway"/>
              </a:rPr>
              <a:t>despite gender barriers</a:t>
            </a:r>
            <a:r>
              <a:rPr lang="en" sz="2000">
                <a:solidFill>
                  <a:srgbClr val="434343"/>
                </a:solidFill>
                <a:latin typeface="Raleway"/>
                <a:ea typeface="Raleway"/>
                <a:cs typeface="Raleway"/>
                <a:sym typeface="Raleway"/>
              </a:rPr>
              <a:t> and lack of representation for women in the workplace.</a:t>
            </a:r>
            <a:endParaRPr sz="1800">
              <a:solidFill>
                <a:srgbClr val="434343"/>
              </a:solidFill>
              <a:latin typeface="Raleway Thin"/>
              <a:ea typeface="Raleway Thin"/>
              <a:cs typeface="Raleway Thin"/>
              <a:sym typeface="Raleway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ctrTitle"/>
          </p:nvPr>
        </p:nvSpPr>
        <p:spPr>
          <a:xfrm>
            <a:off x="1039100" y="1659550"/>
            <a:ext cx="70659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i="0" lang="en"/>
              <a:t>2</a:t>
            </a:r>
            <a:r>
              <a:rPr i="0" lang="en"/>
              <a:t>.</a:t>
            </a:r>
            <a:endParaRPr i="0"/>
          </a:p>
          <a:p>
            <a:pPr indent="0" lvl="0" marL="0" rtl="0" algn="ctr">
              <a:spcBef>
                <a:spcPts val="0"/>
              </a:spcBef>
              <a:spcAft>
                <a:spcPts val="0"/>
              </a:spcAft>
              <a:buNone/>
            </a:pPr>
            <a:r>
              <a:rPr lang="en">
                <a:solidFill>
                  <a:srgbClr val="134F5C"/>
                </a:solidFill>
              </a:rPr>
              <a:t>Planning</a:t>
            </a:r>
            <a:endParaRPr>
              <a:solidFill>
                <a:srgbClr val="134F5C"/>
              </a:solidFill>
            </a:endParaRPr>
          </a:p>
        </p:txBody>
      </p:sp>
      <p:sp>
        <p:nvSpPr>
          <p:cNvPr id="142" name="Google Shape;142;p23"/>
          <p:cNvSpPr txBox="1"/>
          <p:nvPr>
            <p:ph idx="1" type="subTitle"/>
          </p:nvPr>
        </p:nvSpPr>
        <p:spPr>
          <a:xfrm>
            <a:off x="1039100" y="2916252"/>
            <a:ext cx="7065900" cy="250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How I wish to achieve this project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ell template">
  <a:themeElements>
    <a:clrScheme name="Custom 347">
      <a:dk1>
        <a:srgbClr val="535B5D"/>
      </a:dk1>
      <a:lt1>
        <a:srgbClr val="FFFFFF"/>
      </a:lt1>
      <a:dk2>
        <a:srgbClr val="557B83"/>
      </a:dk2>
      <a:lt2>
        <a:srgbClr val="EFF2F3"/>
      </a:lt2>
      <a:accent1>
        <a:srgbClr val="8AB7C4"/>
      </a:accent1>
      <a:accent2>
        <a:srgbClr val="BED7DE"/>
      </a:accent2>
      <a:accent3>
        <a:srgbClr val="CCAE74"/>
      </a:accent3>
      <a:accent4>
        <a:srgbClr val="E5DBC8"/>
      </a:accent4>
      <a:accent5>
        <a:srgbClr val="EC9D82"/>
      </a:accent5>
      <a:accent6>
        <a:srgbClr val="92685D"/>
      </a:accent6>
      <a:hlink>
        <a:srgbClr val="557B8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